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702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293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590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02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722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922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74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91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012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333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349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02EC-2F2E-4DC8-8A61-F604B68D4D18}" type="datetimeFigureOut">
              <a:rPr lang="nl-BE" smtClean="0"/>
              <a:t>11/09/19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1371-2CE6-4864-BF1A-91781B296EE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476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SOCIAL IMPACT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Jef Tavernier</a:t>
            </a:r>
            <a:r>
              <a:rPr lang="nl-BE"/>
              <a:t>,  2018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723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SOCIAL?			Proof it!!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For public authorities:  </a:t>
            </a:r>
            <a:r>
              <a:rPr lang="nl-BE" dirty="0" err="1"/>
              <a:t>allocate</a:t>
            </a:r>
            <a:r>
              <a:rPr lang="nl-BE" dirty="0"/>
              <a:t> </a:t>
            </a:r>
            <a:r>
              <a:rPr lang="nl-BE" dirty="0" err="1"/>
              <a:t>their</a:t>
            </a:r>
            <a:r>
              <a:rPr lang="nl-BE" dirty="0"/>
              <a:t> resources more carefully</a:t>
            </a:r>
          </a:p>
          <a:p>
            <a:r>
              <a:rPr lang="nl-BE" dirty="0"/>
              <a:t>For impact investors:  a social impact in addition to financial return?</a:t>
            </a:r>
          </a:p>
          <a:p>
            <a:r>
              <a:rPr lang="nl-BE" dirty="0"/>
              <a:t>Social enterprises: realistic objectives, monitoring and improving performances, prioritise decisions, and more competitively access to capital markets</a:t>
            </a:r>
          </a:p>
        </p:txBody>
      </p:sp>
    </p:spTree>
    <p:extLst>
      <p:ext uri="{BB962C8B-B14F-4D97-AF65-F5344CB8AC3E}">
        <p14:creationId xmlns:p14="http://schemas.microsoft.com/office/powerpoint/2010/main" val="35302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SOCIAL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The reflection of </a:t>
            </a:r>
            <a:r>
              <a:rPr lang="nl-BE" b="1" dirty="0"/>
              <a:t>social outcomes </a:t>
            </a:r>
            <a:r>
              <a:rPr lang="nl-BE" dirty="0"/>
              <a:t>as measurement both long-term and short-term adjusted :</a:t>
            </a:r>
            <a:br>
              <a:rPr lang="nl-BE" dirty="0"/>
            </a:br>
            <a:r>
              <a:rPr lang="nl-BE" dirty="0"/>
              <a:t>for the effects achieved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others</a:t>
            </a:r>
            <a:r>
              <a:rPr lang="nl-BE" dirty="0"/>
              <a:t>: </a:t>
            </a:r>
            <a:r>
              <a:rPr lang="nl-BE" b="1" dirty="0" err="1"/>
              <a:t>alternative</a:t>
            </a:r>
            <a:r>
              <a:rPr lang="nl-BE" b="1" dirty="0"/>
              <a:t> </a:t>
            </a:r>
            <a:r>
              <a:rPr lang="nl-BE" b="1" dirty="0" err="1"/>
              <a:t>distribution</a:t>
            </a:r>
            <a:r>
              <a:rPr lang="nl-BE" dirty="0"/>
              <a:t>, </a:t>
            </a:r>
            <a:br>
              <a:rPr lang="nl-BE" dirty="0"/>
            </a:br>
            <a:r>
              <a:rPr lang="nl-BE" dirty="0"/>
              <a:t>for effects that would </a:t>
            </a:r>
            <a:r>
              <a:rPr lang="nl-BE" dirty="0" err="1"/>
              <a:t>happened</a:t>
            </a:r>
            <a:r>
              <a:rPr lang="nl-BE" dirty="0"/>
              <a:t> </a:t>
            </a:r>
            <a:r>
              <a:rPr lang="nl-BE" dirty="0" err="1"/>
              <a:t>anyway</a:t>
            </a:r>
            <a:r>
              <a:rPr lang="nl-BE" dirty="0"/>
              <a:t>: </a:t>
            </a:r>
            <a:r>
              <a:rPr lang="nl-BE" b="1" dirty="0" err="1"/>
              <a:t>deadweight</a:t>
            </a:r>
            <a:r>
              <a:rPr lang="nl-BE" dirty="0"/>
              <a:t>, </a:t>
            </a:r>
            <a:br>
              <a:rPr lang="nl-BE" dirty="0"/>
            </a:br>
            <a:r>
              <a:rPr lang="nl-BE" dirty="0"/>
              <a:t>for </a:t>
            </a:r>
            <a:r>
              <a:rPr lang="nl-BE" dirty="0" err="1"/>
              <a:t>negative</a:t>
            </a:r>
            <a:r>
              <a:rPr lang="nl-BE" dirty="0"/>
              <a:t> </a:t>
            </a:r>
            <a:r>
              <a:rPr lang="nl-BE" dirty="0" err="1"/>
              <a:t>effects</a:t>
            </a:r>
            <a:r>
              <a:rPr lang="nl-BE" dirty="0"/>
              <a:t>: </a:t>
            </a:r>
            <a:r>
              <a:rPr lang="nl-BE" b="1" dirty="0"/>
              <a:t>displacement</a:t>
            </a:r>
            <a:r>
              <a:rPr lang="nl-BE" dirty="0"/>
              <a:t> and </a:t>
            </a:r>
            <a:br>
              <a:rPr lang="nl-BE" dirty="0"/>
            </a:br>
            <a:r>
              <a:rPr lang="nl-BE" dirty="0"/>
              <a:t>for effects declining over time: </a:t>
            </a:r>
            <a:r>
              <a:rPr lang="nl-BE" b="1" dirty="0"/>
              <a:t>drop off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1826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MEASURING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Identify </a:t>
            </a:r>
            <a:r>
              <a:rPr lang="nl-BE" b="1" dirty="0"/>
              <a:t>objectives</a:t>
            </a:r>
            <a:r>
              <a:rPr lang="nl-BE" dirty="0"/>
              <a:t>	</a:t>
            </a:r>
          </a:p>
          <a:p>
            <a:r>
              <a:rPr lang="nl-BE" dirty="0"/>
              <a:t>Identify </a:t>
            </a:r>
            <a:r>
              <a:rPr lang="nl-BE" b="1" dirty="0"/>
              <a:t>stakeholders</a:t>
            </a:r>
          </a:p>
          <a:p>
            <a:r>
              <a:rPr lang="nl-BE" dirty="0"/>
              <a:t>Set relevant measurement </a:t>
            </a:r>
            <a:r>
              <a:rPr lang="nl-BE" b="1" dirty="0"/>
              <a:t>criteria</a:t>
            </a:r>
          </a:p>
          <a:p>
            <a:r>
              <a:rPr lang="nl-BE" dirty="0"/>
              <a:t>Measure, validate and value</a:t>
            </a:r>
          </a:p>
          <a:p>
            <a:r>
              <a:rPr lang="nl-BE" dirty="0"/>
              <a:t>Report, learn and improve</a:t>
            </a:r>
          </a:p>
        </p:txBody>
      </p:sp>
    </p:spTree>
    <p:extLst>
      <p:ext uri="{BB962C8B-B14F-4D97-AF65-F5344CB8AC3E}">
        <p14:creationId xmlns:p14="http://schemas.microsoft.com/office/powerpoint/2010/main" val="180746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b="1" dirty="0"/>
              <a:t>Inputs</a:t>
            </a:r>
            <a:r>
              <a:rPr lang="nl-BE" dirty="0"/>
              <a:t>: what sources are used in the delivery of the intervention?</a:t>
            </a:r>
          </a:p>
          <a:p>
            <a:r>
              <a:rPr lang="nl-BE" b="1" dirty="0"/>
              <a:t>Activity</a:t>
            </a:r>
            <a:r>
              <a:rPr lang="nl-BE" dirty="0"/>
              <a:t>: what is being </a:t>
            </a:r>
            <a:r>
              <a:rPr lang="nl-BE" dirty="0" err="1"/>
              <a:t>done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those resources by the social enterprise (the intervention)</a:t>
            </a:r>
          </a:p>
          <a:p>
            <a:r>
              <a:rPr lang="nl-BE" b="1" dirty="0"/>
              <a:t>Output</a:t>
            </a:r>
            <a:r>
              <a:rPr lang="nl-BE" dirty="0"/>
              <a:t>: how that activity touches the intended beneficiaries</a:t>
            </a:r>
          </a:p>
          <a:p>
            <a:r>
              <a:rPr lang="nl-BE" b="1" dirty="0"/>
              <a:t>Outcome</a:t>
            </a:r>
            <a:r>
              <a:rPr lang="nl-BE" dirty="0"/>
              <a:t>: the change arising in the lives of beneficiaries and others</a:t>
            </a:r>
          </a:p>
          <a:p>
            <a:r>
              <a:rPr lang="nl-BE" b="1" dirty="0"/>
              <a:t>Impact</a:t>
            </a:r>
            <a:r>
              <a:rPr lang="nl-BE" dirty="0"/>
              <a:t>: the extent to which that change arises from the intervention</a:t>
            </a:r>
          </a:p>
          <a:p>
            <a:r>
              <a:rPr lang="nl-BE" b="1" dirty="0"/>
              <a:t>Deadweight</a:t>
            </a:r>
            <a:r>
              <a:rPr lang="nl-BE" dirty="0"/>
              <a:t>: what changes would have happened anyway, regardless of the intervention</a:t>
            </a:r>
          </a:p>
          <a:p>
            <a:r>
              <a:rPr lang="nl-BE" b="1" dirty="0"/>
              <a:t>Alternative attribution</a:t>
            </a:r>
            <a:r>
              <a:rPr lang="nl-BE" dirty="0"/>
              <a:t>: the effect achieved by the contribution and activity of others</a:t>
            </a:r>
          </a:p>
          <a:p>
            <a:r>
              <a:rPr lang="nl-BE" b="1" dirty="0"/>
              <a:t>Drop-off</a:t>
            </a:r>
            <a:r>
              <a:rPr lang="nl-BE" dirty="0"/>
              <a:t>: the decreasing effect of an intervention over time </a:t>
            </a:r>
          </a:p>
        </p:txBody>
      </p:sp>
    </p:spTree>
    <p:extLst>
      <p:ext uri="{BB962C8B-B14F-4D97-AF65-F5344CB8AC3E}">
        <p14:creationId xmlns:p14="http://schemas.microsoft.com/office/powerpoint/2010/main" val="223904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 variety of social impacts : one standard impossible</a:t>
            </a:r>
          </a:p>
          <a:p>
            <a:r>
              <a:rPr lang="nl-BE" dirty="0"/>
              <a:t>Quantitative criteria but also qualitative criteria </a:t>
            </a:r>
          </a:p>
          <a:p>
            <a:r>
              <a:rPr lang="nl-BE" dirty="0"/>
              <a:t>Need of proportionality in </a:t>
            </a:r>
            <a:r>
              <a:rPr lang="nl-BE"/>
              <a:t>measuring: time </a:t>
            </a:r>
            <a:r>
              <a:rPr lang="nl-BE" dirty="0"/>
              <a:t>spent and results</a:t>
            </a:r>
          </a:p>
          <a:p>
            <a:r>
              <a:rPr lang="nl-BE" dirty="0"/>
              <a:t>Is comparability possible?</a:t>
            </a:r>
          </a:p>
          <a:p>
            <a:r>
              <a:rPr lang="nl-BE" dirty="0"/>
              <a:t>An evolving process </a:t>
            </a:r>
          </a:p>
          <a:p>
            <a:endParaRPr lang="nl-BE" dirty="0"/>
          </a:p>
          <a:p>
            <a:r>
              <a:rPr lang="nl-BE" dirty="0"/>
              <a:t>Dominance of financial criteria </a:t>
            </a:r>
          </a:p>
        </p:txBody>
      </p:sp>
    </p:spTree>
    <p:extLst>
      <p:ext uri="{BB962C8B-B14F-4D97-AF65-F5344CB8AC3E}">
        <p14:creationId xmlns:p14="http://schemas.microsoft.com/office/powerpoint/2010/main" val="391576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208</Words>
  <Application>Microsoft Macintosh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SOCIAL IMPACT MEASUREMENT</vt:lpstr>
      <vt:lpstr>SOCIAL?   Proof it!!  </vt:lpstr>
      <vt:lpstr>SOCIAL IMPACT</vt:lpstr>
      <vt:lpstr>MEASURING PROCESS</vt:lpstr>
      <vt:lpstr>TERMINOLOGY</vt:lpstr>
      <vt:lpstr>PROBLEMS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IMPACT MEASUREMENT</dc:title>
  <dc:creator>jef tavernier</dc:creator>
  <cp:lastModifiedBy>Ron Beirens</cp:lastModifiedBy>
  <cp:revision>12</cp:revision>
  <dcterms:created xsi:type="dcterms:W3CDTF">2016-04-29T03:46:51Z</dcterms:created>
  <dcterms:modified xsi:type="dcterms:W3CDTF">2019-09-11T11:01:20Z</dcterms:modified>
</cp:coreProperties>
</file>