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9" r:id="rId1"/>
  </p:sldMasterIdLst>
  <p:notesMasterIdLst>
    <p:notesMasterId r:id="rId53"/>
  </p:notesMasterIdLst>
  <p:handoutMasterIdLst>
    <p:handoutMasterId r:id="rId54"/>
  </p:handoutMasterIdLst>
  <p:sldIdLst>
    <p:sldId id="383" r:id="rId2"/>
    <p:sldId id="316" r:id="rId3"/>
    <p:sldId id="384" r:id="rId4"/>
    <p:sldId id="372" r:id="rId5"/>
    <p:sldId id="377" r:id="rId6"/>
    <p:sldId id="320" r:id="rId7"/>
    <p:sldId id="317" r:id="rId8"/>
    <p:sldId id="318" r:id="rId9"/>
    <p:sldId id="323" r:id="rId10"/>
    <p:sldId id="336" r:id="rId11"/>
    <p:sldId id="329" r:id="rId12"/>
    <p:sldId id="335" r:id="rId13"/>
    <p:sldId id="375" r:id="rId14"/>
    <p:sldId id="330" r:id="rId15"/>
    <p:sldId id="341" r:id="rId16"/>
    <p:sldId id="331" r:id="rId17"/>
    <p:sldId id="339" r:id="rId18"/>
    <p:sldId id="374" r:id="rId19"/>
    <p:sldId id="373" r:id="rId20"/>
    <p:sldId id="355" r:id="rId21"/>
    <p:sldId id="337" r:id="rId22"/>
    <p:sldId id="352" r:id="rId23"/>
    <p:sldId id="354" r:id="rId24"/>
    <p:sldId id="342" r:id="rId25"/>
    <p:sldId id="343" r:id="rId26"/>
    <p:sldId id="369" r:id="rId27"/>
    <p:sldId id="366" r:id="rId28"/>
    <p:sldId id="345" r:id="rId29"/>
    <p:sldId id="346" r:id="rId30"/>
    <p:sldId id="347" r:id="rId31"/>
    <p:sldId id="348" r:id="rId32"/>
    <p:sldId id="349" r:id="rId33"/>
    <p:sldId id="350" r:id="rId34"/>
    <p:sldId id="344" r:id="rId35"/>
    <p:sldId id="370" r:id="rId36"/>
    <p:sldId id="376" r:id="rId37"/>
    <p:sldId id="356" r:id="rId38"/>
    <p:sldId id="357" r:id="rId39"/>
    <p:sldId id="358" r:id="rId40"/>
    <p:sldId id="359" r:id="rId41"/>
    <p:sldId id="360" r:id="rId42"/>
    <p:sldId id="361" r:id="rId43"/>
    <p:sldId id="362" r:id="rId44"/>
    <p:sldId id="364" r:id="rId45"/>
    <p:sldId id="367" r:id="rId46"/>
    <p:sldId id="378" r:id="rId47"/>
    <p:sldId id="379" r:id="rId48"/>
    <p:sldId id="382" r:id="rId49"/>
    <p:sldId id="380" r:id="rId50"/>
    <p:sldId id="381" r:id="rId51"/>
    <p:sldId id="385" r:id="rId52"/>
  </p:sldIdLst>
  <p:sldSz cx="9144000" cy="6858000" type="screen4x3"/>
  <p:notesSz cx="6669088" cy="9926638"/>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CC99"/>
    <a:srgbClr val="FF0066"/>
    <a:srgbClr val="0097CC"/>
    <a:srgbClr val="00B9FA"/>
    <a:srgbClr val="FF3399"/>
    <a:srgbClr val="FF33CC"/>
    <a:srgbClr val="F27900"/>
    <a:srgbClr val="FF66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77959" autoAdjust="0"/>
  </p:normalViewPr>
  <p:slideViewPr>
    <p:cSldViewPr snapToGrid="0" snapToObjects="1">
      <p:cViewPr varScale="1">
        <p:scale>
          <a:sx n="98" d="100"/>
          <a:sy n="98" d="100"/>
        </p:scale>
        <p:origin x="1576" y="192"/>
      </p:cViewPr>
      <p:guideLst>
        <p:guide orient="horz" pos="2160"/>
        <p:guide pos="2880"/>
      </p:guideLst>
    </p:cSldViewPr>
  </p:slideViewPr>
  <p:outlineViewPr>
    <p:cViewPr>
      <p:scale>
        <a:sx n="33" d="100"/>
        <a:sy n="33" d="100"/>
      </p:scale>
      <p:origin x="0" y="2792"/>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69A3A012-3121-1949-925A-25660477A3A1}" type="datetimeFigureOut">
              <a:rPr lang="nl-NL" smtClean="0"/>
              <a:t>11-09-19</a:t>
            </a:fld>
            <a:endParaRPr lang="nl-NL"/>
          </a:p>
        </p:txBody>
      </p:sp>
      <p:sp>
        <p:nvSpPr>
          <p:cNvPr id="4" name="Tijdelijke aanduiding voor voettekst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B7BC550C-A10E-5946-9FBC-97939084284B}" type="slidenum">
              <a:rPr lang="nl-NL" smtClean="0"/>
              <a:t>‹nr.›</a:t>
            </a:fld>
            <a:endParaRPr lang="nl-NL"/>
          </a:p>
        </p:txBody>
      </p:sp>
    </p:spTree>
    <p:extLst>
      <p:ext uri="{BB962C8B-B14F-4D97-AF65-F5344CB8AC3E}">
        <p14:creationId xmlns:p14="http://schemas.microsoft.com/office/powerpoint/2010/main" val="4567700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056DDE1B-A7D3-4861-96F7-9912BB39B451}" type="datetimeFigureOut">
              <a:rPr lang="nl-BE" smtClean="0"/>
              <a:t>11/09/19</a:t>
            </a:fld>
            <a:endParaRPr lang="nl-BE"/>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909A464-1CCD-4D5C-B392-CA6C1F46A952}" type="slidenum">
              <a:rPr lang="nl-BE" smtClean="0"/>
              <a:t>‹nr.›</a:t>
            </a:fld>
            <a:endParaRPr lang="nl-BE"/>
          </a:p>
        </p:txBody>
      </p:sp>
    </p:spTree>
    <p:extLst>
      <p:ext uri="{BB962C8B-B14F-4D97-AF65-F5344CB8AC3E}">
        <p14:creationId xmlns:p14="http://schemas.microsoft.com/office/powerpoint/2010/main" val="129493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Social_entrepreneur" TargetMode="External"/><Relationship Id="rId7" Type="http://schemas.openxmlformats.org/officeDocument/2006/relationships/hyperlink" Target="https://en.wikipedia.org/wiki/Microfinance"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Microcredit" TargetMode="External"/><Relationship Id="rId5" Type="http://schemas.openxmlformats.org/officeDocument/2006/relationships/hyperlink" Target="https://en.wikipedia.org/wiki/Grameen_Bank" TargetMode="External"/><Relationship Id="rId4" Type="http://schemas.openxmlformats.org/officeDocument/2006/relationships/hyperlink" Target="https://en.wikipedia.org/wiki/Nobel_Peace_Prize"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Ashoka:_Innovators_for_the_Public"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en.wikipedia.org/wiki/Nonprofit_organization" TargetMode="External"/><Relationship Id="rId4" Type="http://schemas.openxmlformats.org/officeDocument/2006/relationships/hyperlink" Target="https://en.wikipedia.org/wiki/501(c)(3)"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909A464-1CCD-4D5C-B392-CA6C1F46A952}" type="slidenum">
              <a:rPr lang="nl-BE" smtClean="0"/>
              <a:t>2</a:t>
            </a:fld>
            <a:endParaRPr lang="nl-BE"/>
          </a:p>
        </p:txBody>
      </p:sp>
    </p:spTree>
    <p:extLst>
      <p:ext uri="{BB962C8B-B14F-4D97-AF65-F5344CB8AC3E}">
        <p14:creationId xmlns:p14="http://schemas.microsoft.com/office/powerpoint/2010/main" val="1276570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dirty="0"/>
              <a:t>Dialogue in the Dark is one of the world's most exciting life-changing experiences where visitors are guided by blind guides in absolute darkness.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b="1" dirty="0"/>
              <a:t>Spoiler aler</a:t>
            </a:r>
            <a:r>
              <a:rPr lang="nl-BE" dirty="0"/>
              <a:t>t:</a:t>
            </a:r>
            <a:r>
              <a:rPr lang="en-US" dirty="0"/>
              <a:t>As climate change proliferates food insecurity around the globe, it is hard to imagine food surplus go to waste in other parts of the world. This is the global problem Ricky’s Spoiler Alert seeks to solve. By serving as a real-time marketplace for food discounts and donations, the tech company is helping farms and organizations to deal with food excesses and wastage.</a:t>
            </a:r>
          </a:p>
          <a:p>
            <a:r>
              <a:rPr lang="en-US" b="1" dirty="0" err="1"/>
              <a:t>Cardborigam</a:t>
            </a:r>
            <a:r>
              <a:rPr lang="en-US" dirty="0" err="1"/>
              <a:t>i</a:t>
            </a:r>
            <a:r>
              <a:rPr lang="en-US" dirty="0"/>
              <a:t>:</a:t>
            </a:r>
            <a:r>
              <a:rPr lang="en-US" baseline="0" dirty="0"/>
              <a:t> </a:t>
            </a:r>
            <a:r>
              <a:rPr lang="en-US" dirty="0"/>
              <a:t>help shelter the homeless and those displaced out of their homes by natural disasters. Her company makes and distributes cardboard shelters that are collapsible, portable and inspired by origami towards that vision.</a:t>
            </a:r>
          </a:p>
          <a:p>
            <a:r>
              <a:rPr lang="en-US" b="1" dirty="0"/>
              <a:t>Disease diagnostic group</a:t>
            </a:r>
            <a:r>
              <a:rPr lang="en-US" dirty="0"/>
              <a:t>:  Disease Diagnostic Group screens patients for the malaria in just 5 seconds with a reusable handheld device that tests for malaria in 5 seconds detecting magnetic nanoparticles created by the mosquito. Especially beneficial in developing countries the device doesn't require refrigeration and each test costs only 5 cents. </a:t>
            </a:r>
          </a:p>
          <a:p>
            <a:r>
              <a:rPr lang="en-US" b="1" dirty="0"/>
              <a:t>The</a:t>
            </a:r>
            <a:r>
              <a:rPr lang="en-US" b="1" baseline="0" dirty="0"/>
              <a:t> jackfruit company</a:t>
            </a:r>
            <a:r>
              <a:rPr lang="en-US" baseline="0" dirty="0"/>
              <a:t>; </a:t>
            </a:r>
            <a:r>
              <a:rPr lang="en-US" dirty="0"/>
              <a:t>Our mission is to transform healthy eating, farmers’ livelihoods, and humanity’s eco-footprint – for the better. wants to replace meat with the world's largest tree-borne fruit: the jackfruit. By transforming the underutilized resource into a meat substitute, the company is providing income for Indian farming families and diminishing the carbon footprint associated with meat-consumption. </a:t>
            </a:r>
          </a:p>
          <a:p>
            <a:endParaRPr lang="nl-BE" dirty="0"/>
          </a:p>
        </p:txBody>
      </p:sp>
      <p:sp>
        <p:nvSpPr>
          <p:cNvPr id="4" name="Tijdelijke aanduiding voor dianummer 3"/>
          <p:cNvSpPr>
            <a:spLocks noGrp="1"/>
          </p:cNvSpPr>
          <p:nvPr>
            <p:ph type="sldNum" sz="quarter" idx="10"/>
          </p:nvPr>
        </p:nvSpPr>
        <p:spPr/>
        <p:txBody>
          <a:bodyPr/>
          <a:lstStyle/>
          <a:p>
            <a:fld id="{C909A464-1CCD-4D5C-B392-CA6C1F46A952}" type="slidenum">
              <a:rPr lang="nl-BE" smtClean="0"/>
              <a:t>16</a:t>
            </a:fld>
            <a:endParaRPr lang="nl-BE"/>
          </a:p>
        </p:txBody>
      </p:sp>
    </p:spTree>
    <p:extLst>
      <p:ext uri="{BB962C8B-B14F-4D97-AF65-F5344CB8AC3E}">
        <p14:creationId xmlns:p14="http://schemas.microsoft.com/office/powerpoint/2010/main" val="102869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dirty="0"/>
              <a:t>EMES is a research network</a:t>
            </a:r>
            <a:r>
              <a:rPr lang="en-US" dirty="0"/>
              <a:t> of established university research centers and individual researchers whose goal has been so far to gradually build up an international corpus of theoretical and empirical knowledge, pluralistic in disciplines and methodologies, around our “SE” concepts: </a:t>
            </a:r>
            <a:r>
              <a:rPr lang="en-US" b="1" dirty="0"/>
              <a:t>social enterprise</a:t>
            </a:r>
            <a:r>
              <a:rPr lang="en-US" dirty="0"/>
              <a:t>, </a:t>
            </a:r>
            <a:r>
              <a:rPr lang="en-US" b="1" dirty="0"/>
              <a:t>social entrepreneurship</a:t>
            </a:r>
            <a:r>
              <a:rPr lang="en-US" dirty="0"/>
              <a:t>, </a:t>
            </a:r>
            <a:r>
              <a:rPr lang="en-US" b="1" dirty="0"/>
              <a:t>social economy</a:t>
            </a:r>
            <a:r>
              <a:rPr lang="en-US" dirty="0"/>
              <a:t>, </a:t>
            </a:r>
            <a:r>
              <a:rPr lang="en-US" b="1" dirty="0"/>
              <a:t>solidarity economy</a:t>
            </a:r>
            <a:r>
              <a:rPr lang="en-US" dirty="0"/>
              <a:t> and </a:t>
            </a:r>
            <a:r>
              <a:rPr lang="en-US" b="1" dirty="0"/>
              <a:t>social innovation</a:t>
            </a:r>
            <a:r>
              <a:rPr lang="en-US" dirty="0"/>
              <a:t>.</a:t>
            </a:r>
            <a:endParaRPr lang="nl-BE" dirty="0"/>
          </a:p>
        </p:txBody>
      </p:sp>
      <p:sp>
        <p:nvSpPr>
          <p:cNvPr id="4" name="Tijdelijke aanduiding voor dianummer 3"/>
          <p:cNvSpPr>
            <a:spLocks noGrp="1"/>
          </p:cNvSpPr>
          <p:nvPr>
            <p:ph type="sldNum" sz="quarter" idx="10"/>
          </p:nvPr>
        </p:nvSpPr>
        <p:spPr/>
        <p:txBody>
          <a:bodyPr/>
          <a:lstStyle/>
          <a:p>
            <a:fld id="{C909A464-1CCD-4D5C-B392-CA6C1F46A952}" type="slidenum">
              <a:rPr lang="nl-BE" smtClean="0"/>
              <a:t>17</a:t>
            </a:fld>
            <a:endParaRPr lang="nl-BE"/>
          </a:p>
        </p:txBody>
      </p:sp>
    </p:spTree>
    <p:extLst>
      <p:ext uri="{BB962C8B-B14F-4D97-AF65-F5344CB8AC3E}">
        <p14:creationId xmlns:p14="http://schemas.microsoft.com/office/powerpoint/2010/main" val="4236531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One</a:t>
            </a:r>
            <a:r>
              <a:rPr lang="nl-NL" dirty="0"/>
              <a:t> </a:t>
            </a:r>
            <a:r>
              <a:rPr lang="nl-NL" dirty="0" err="1"/>
              <a:t>should</a:t>
            </a:r>
            <a:r>
              <a:rPr lang="nl-NL" dirty="0"/>
              <a:t> </a:t>
            </a:r>
            <a:r>
              <a:rPr lang="nl-NL" dirty="0" err="1"/>
              <a:t>avoid</a:t>
            </a:r>
            <a:r>
              <a:rPr lang="nl-NL" dirty="0"/>
              <a:t> </a:t>
            </a:r>
            <a:r>
              <a:rPr lang="nl-NL" dirty="0" err="1"/>
              <a:t>that</a:t>
            </a:r>
            <a:r>
              <a:rPr lang="nl-NL" dirty="0"/>
              <a:t> </a:t>
            </a:r>
            <a:r>
              <a:rPr lang="nl-NL" dirty="0" err="1"/>
              <a:t>owners</a:t>
            </a:r>
            <a:r>
              <a:rPr lang="nl-NL" dirty="0"/>
              <a:t> </a:t>
            </a:r>
            <a:r>
              <a:rPr lang="nl-NL" dirty="0" err="1"/>
              <a:t>would</a:t>
            </a:r>
            <a:r>
              <a:rPr lang="nl-NL" dirty="0"/>
              <a:t> </a:t>
            </a:r>
            <a:r>
              <a:rPr lang="nl-NL" dirty="0" err="1"/>
              <a:t>behave</a:t>
            </a:r>
            <a:r>
              <a:rPr lang="nl-NL" dirty="0"/>
              <a:t> </a:t>
            </a:r>
            <a:r>
              <a:rPr lang="nl-NL" dirty="0" err="1"/>
              <a:t>like</a:t>
            </a:r>
            <a:r>
              <a:rPr lang="nl-NL" dirty="0"/>
              <a:t> </a:t>
            </a:r>
            <a:r>
              <a:rPr lang="nl-NL" dirty="0" err="1"/>
              <a:t>ordinary</a:t>
            </a:r>
            <a:r>
              <a:rPr lang="nl-NL" dirty="0"/>
              <a:t> </a:t>
            </a:r>
            <a:r>
              <a:rPr lang="nl-NL" dirty="0" err="1"/>
              <a:t>shareholders</a:t>
            </a:r>
            <a:r>
              <a:rPr lang="nl-NL" dirty="0"/>
              <a:t> the more shares the more</a:t>
            </a:r>
            <a:r>
              <a:rPr lang="nl-NL" baseline="0" dirty="0"/>
              <a:t> i Have power.</a:t>
            </a:r>
            <a:endParaRPr lang="nl-NL" dirty="0"/>
          </a:p>
        </p:txBody>
      </p:sp>
      <p:sp>
        <p:nvSpPr>
          <p:cNvPr id="4" name="Tijdelijke aanduiding voor dianummer 3"/>
          <p:cNvSpPr>
            <a:spLocks noGrp="1"/>
          </p:cNvSpPr>
          <p:nvPr>
            <p:ph type="sldNum" sz="quarter" idx="10"/>
          </p:nvPr>
        </p:nvSpPr>
        <p:spPr/>
        <p:txBody>
          <a:bodyPr/>
          <a:lstStyle/>
          <a:p>
            <a:fld id="{C909A464-1CCD-4D5C-B392-CA6C1F46A952}" type="slidenum">
              <a:rPr lang="nl-BE" smtClean="0"/>
              <a:t>18</a:t>
            </a:fld>
            <a:endParaRPr lang="nl-BE"/>
          </a:p>
        </p:txBody>
      </p:sp>
    </p:spTree>
    <p:extLst>
      <p:ext uri="{BB962C8B-B14F-4D97-AF65-F5344CB8AC3E}">
        <p14:creationId xmlns:p14="http://schemas.microsoft.com/office/powerpoint/2010/main" val="3767180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European Foundation </a:t>
            </a:r>
            <a:r>
              <a:rPr lang="nl-BE" dirty="0" err="1"/>
              <a:t>for</a:t>
            </a:r>
            <a:r>
              <a:rPr lang="nl-BE" dirty="0"/>
              <a:t> </a:t>
            </a:r>
            <a:r>
              <a:rPr lang="nl-BE" dirty="0" err="1"/>
              <a:t>Quality</a:t>
            </a:r>
            <a:r>
              <a:rPr lang="nl-BE" dirty="0"/>
              <a:t> Management</a:t>
            </a:r>
          </a:p>
        </p:txBody>
      </p:sp>
      <p:sp>
        <p:nvSpPr>
          <p:cNvPr id="4" name="Tijdelijke aanduiding voor dianummer 3"/>
          <p:cNvSpPr>
            <a:spLocks noGrp="1"/>
          </p:cNvSpPr>
          <p:nvPr>
            <p:ph type="sldNum" sz="quarter" idx="10"/>
          </p:nvPr>
        </p:nvSpPr>
        <p:spPr/>
        <p:txBody>
          <a:bodyPr/>
          <a:lstStyle/>
          <a:p>
            <a:fld id="{C909A464-1CCD-4D5C-B392-CA6C1F46A952}" type="slidenum">
              <a:rPr lang="nl-BE" smtClean="0"/>
              <a:t>20</a:t>
            </a:fld>
            <a:endParaRPr lang="nl-BE"/>
          </a:p>
        </p:txBody>
      </p:sp>
    </p:spTree>
    <p:extLst>
      <p:ext uri="{BB962C8B-B14F-4D97-AF65-F5344CB8AC3E}">
        <p14:creationId xmlns:p14="http://schemas.microsoft.com/office/powerpoint/2010/main" val="2848200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How </a:t>
            </a:r>
            <a:r>
              <a:rPr lang="nl-BE" dirty="0" err="1"/>
              <a:t>can</a:t>
            </a:r>
            <a:r>
              <a:rPr lang="nl-BE" dirty="0"/>
              <a:t> we look at a business </a:t>
            </a:r>
            <a:r>
              <a:rPr lang="nl-BE" dirty="0" err="1"/>
              <a:t>from</a:t>
            </a:r>
            <a:r>
              <a:rPr lang="nl-BE" dirty="0"/>
              <a:t> a </a:t>
            </a:r>
            <a:r>
              <a:rPr lang="nl-BE" dirty="0" err="1"/>
              <a:t>social</a:t>
            </a:r>
            <a:r>
              <a:rPr lang="nl-BE" baseline="0" dirty="0"/>
              <a:t> </a:t>
            </a:r>
            <a:r>
              <a:rPr lang="nl-BE" baseline="0" dirty="0" err="1"/>
              <a:t>entrepreneurship</a:t>
            </a:r>
            <a:r>
              <a:rPr lang="nl-BE" baseline="0" dirty="0"/>
              <a:t> </a:t>
            </a:r>
            <a:r>
              <a:rPr lang="nl-BE" baseline="0" dirty="0" err="1"/>
              <a:t>angle</a:t>
            </a:r>
            <a:r>
              <a:rPr lang="nl-BE" baseline="0" dirty="0"/>
              <a:t>?</a:t>
            </a:r>
          </a:p>
          <a:p>
            <a:r>
              <a:rPr lang="nl-BE" baseline="0" dirty="0" err="1"/>
              <a:t>Alternative</a:t>
            </a:r>
            <a:r>
              <a:rPr lang="nl-BE" baseline="0" dirty="0"/>
              <a:t> </a:t>
            </a:r>
            <a:r>
              <a:rPr lang="nl-BE" baseline="0" dirty="0" err="1"/>
              <a:t>to</a:t>
            </a:r>
            <a:r>
              <a:rPr lang="nl-BE" baseline="0" dirty="0"/>
              <a:t> Business Model Canvas.</a:t>
            </a:r>
          </a:p>
          <a:p>
            <a:r>
              <a:rPr lang="nl-BE" baseline="0" dirty="0" err="1"/>
              <a:t>Cogwheels</a:t>
            </a:r>
            <a:r>
              <a:rPr lang="nl-BE" baseline="0" dirty="0"/>
              <a:t> / </a:t>
            </a:r>
            <a:r>
              <a:rPr lang="nl-BE" baseline="0" dirty="0" err="1"/>
              <a:t>gear</a:t>
            </a:r>
            <a:r>
              <a:rPr lang="nl-BE" baseline="0" dirty="0"/>
              <a:t> </a:t>
            </a:r>
            <a:r>
              <a:rPr lang="nl-BE" baseline="0" dirty="0" err="1"/>
              <a:t>wheels</a:t>
            </a:r>
            <a:endParaRPr lang="nl-BE" dirty="0"/>
          </a:p>
        </p:txBody>
      </p:sp>
      <p:sp>
        <p:nvSpPr>
          <p:cNvPr id="4" name="Tijdelijke aanduiding voor dianummer 3"/>
          <p:cNvSpPr>
            <a:spLocks noGrp="1"/>
          </p:cNvSpPr>
          <p:nvPr>
            <p:ph type="sldNum" sz="quarter" idx="10"/>
          </p:nvPr>
        </p:nvSpPr>
        <p:spPr/>
        <p:txBody>
          <a:bodyPr/>
          <a:lstStyle/>
          <a:p>
            <a:fld id="{C909A464-1CCD-4D5C-B392-CA6C1F46A952}" type="slidenum">
              <a:rPr lang="nl-BE" smtClean="0"/>
              <a:t>21</a:t>
            </a:fld>
            <a:endParaRPr lang="nl-BE"/>
          </a:p>
        </p:txBody>
      </p:sp>
    </p:spTree>
    <p:extLst>
      <p:ext uri="{BB962C8B-B14F-4D97-AF65-F5344CB8AC3E}">
        <p14:creationId xmlns:p14="http://schemas.microsoft.com/office/powerpoint/2010/main" val="2516455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Gaan naar 100!!!2017</a:t>
            </a:r>
          </a:p>
        </p:txBody>
      </p:sp>
      <p:sp>
        <p:nvSpPr>
          <p:cNvPr id="4" name="Tijdelijke aanduiding voor dianummer 3"/>
          <p:cNvSpPr>
            <a:spLocks noGrp="1"/>
          </p:cNvSpPr>
          <p:nvPr>
            <p:ph type="sldNum" sz="quarter" idx="10"/>
          </p:nvPr>
        </p:nvSpPr>
        <p:spPr/>
        <p:txBody>
          <a:bodyPr/>
          <a:lstStyle/>
          <a:p>
            <a:fld id="{C909A464-1CCD-4D5C-B392-CA6C1F46A952}" type="slidenum">
              <a:rPr lang="nl-BE" smtClean="0"/>
              <a:t>23</a:t>
            </a:fld>
            <a:endParaRPr lang="nl-BE"/>
          </a:p>
        </p:txBody>
      </p:sp>
    </p:spTree>
    <p:extLst>
      <p:ext uri="{BB962C8B-B14F-4D97-AF65-F5344CB8AC3E}">
        <p14:creationId xmlns:p14="http://schemas.microsoft.com/office/powerpoint/2010/main" val="1172277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Example</a:t>
            </a:r>
            <a:r>
              <a:rPr lang="nl-BE" dirty="0"/>
              <a:t>: </a:t>
            </a:r>
          </a:p>
          <a:p>
            <a:r>
              <a:rPr lang="nl-BE" dirty="0"/>
              <a:t>Passwerk: </a:t>
            </a:r>
          </a:p>
          <a:p>
            <a:r>
              <a:rPr lang="nl-BE" dirty="0" err="1"/>
              <a:t>streetwize</a:t>
            </a:r>
            <a:r>
              <a:rPr lang="nl-BE" dirty="0"/>
              <a:t>: mission is</a:t>
            </a:r>
            <a:r>
              <a:rPr lang="nl-BE" baseline="0" dirty="0"/>
              <a:t> </a:t>
            </a:r>
            <a:r>
              <a:rPr lang="nl-BE" baseline="0" dirty="0" err="1"/>
              <a:t>to</a:t>
            </a:r>
            <a:r>
              <a:rPr lang="nl-BE" baseline="0" dirty="0"/>
              <a:t> </a:t>
            </a:r>
            <a:r>
              <a:rPr lang="nl-BE" baseline="0" dirty="0" err="1"/>
              <a:t>improve</a:t>
            </a:r>
            <a:r>
              <a:rPr lang="nl-BE" baseline="0" dirty="0"/>
              <a:t> </a:t>
            </a:r>
            <a:r>
              <a:rPr lang="nl-BE" baseline="0" dirty="0" err="1"/>
              <a:t>education</a:t>
            </a:r>
            <a:r>
              <a:rPr lang="nl-BE" baseline="0" dirty="0"/>
              <a:t> </a:t>
            </a:r>
            <a:r>
              <a:rPr lang="nl-BE" baseline="0" dirty="0" err="1"/>
              <a:t>for</a:t>
            </a:r>
            <a:r>
              <a:rPr lang="nl-BE" baseline="0" dirty="0"/>
              <a:t> </a:t>
            </a:r>
            <a:r>
              <a:rPr lang="nl-BE" baseline="0" dirty="0" err="1"/>
              <a:t>street</a:t>
            </a:r>
            <a:r>
              <a:rPr lang="nl-BE" baseline="0" dirty="0"/>
              <a:t> </a:t>
            </a:r>
            <a:r>
              <a:rPr lang="nl-BE" baseline="0" dirty="0" err="1"/>
              <a:t>children</a:t>
            </a:r>
            <a:endParaRPr lang="nl-BE" dirty="0"/>
          </a:p>
        </p:txBody>
      </p:sp>
      <p:sp>
        <p:nvSpPr>
          <p:cNvPr id="4" name="Tijdelijke aanduiding voor dianummer 3"/>
          <p:cNvSpPr>
            <a:spLocks noGrp="1"/>
          </p:cNvSpPr>
          <p:nvPr>
            <p:ph type="sldNum" sz="quarter" idx="10"/>
          </p:nvPr>
        </p:nvSpPr>
        <p:spPr/>
        <p:txBody>
          <a:bodyPr/>
          <a:lstStyle/>
          <a:p>
            <a:fld id="{C909A464-1CCD-4D5C-B392-CA6C1F46A952}" type="slidenum">
              <a:rPr lang="nl-BE" smtClean="0"/>
              <a:t>24</a:t>
            </a:fld>
            <a:endParaRPr lang="nl-BE"/>
          </a:p>
        </p:txBody>
      </p:sp>
    </p:spTree>
    <p:extLst>
      <p:ext uri="{BB962C8B-B14F-4D97-AF65-F5344CB8AC3E}">
        <p14:creationId xmlns:p14="http://schemas.microsoft.com/office/powerpoint/2010/main" val="2549457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Business</a:t>
            </a:r>
            <a:r>
              <a:rPr lang="nl-BE" baseline="0" dirty="0"/>
              <a:t> concept </a:t>
            </a:r>
            <a:r>
              <a:rPr lang="nl-BE" baseline="0" dirty="0" err="1"/>
              <a:t>street</a:t>
            </a:r>
            <a:r>
              <a:rPr lang="nl-BE" baseline="0" dirty="0"/>
              <a:t> </a:t>
            </a:r>
            <a:r>
              <a:rPr lang="nl-BE" baseline="0" dirty="0" err="1"/>
              <a:t>wize</a:t>
            </a:r>
            <a:r>
              <a:rPr lang="nl-BE" baseline="0" dirty="0"/>
              <a:t>: service: </a:t>
            </a:r>
            <a:r>
              <a:rPr lang="nl-BE" baseline="0" dirty="0" err="1"/>
              <a:t>provide</a:t>
            </a:r>
            <a:r>
              <a:rPr lang="nl-BE" baseline="0" dirty="0"/>
              <a:t> coaching </a:t>
            </a:r>
            <a:r>
              <a:rPr lang="nl-BE" baseline="0" dirty="0" err="1"/>
              <a:t>sessions</a:t>
            </a:r>
            <a:r>
              <a:rPr lang="nl-BE" baseline="0" dirty="0"/>
              <a:t> </a:t>
            </a:r>
            <a:r>
              <a:rPr lang="nl-BE" baseline="0" dirty="0" err="1"/>
              <a:t>to</a:t>
            </a:r>
            <a:r>
              <a:rPr lang="nl-BE" baseline="0" dirty="0"/>
              <a:t> companies </a:t>
            </a:r>
            <a:r>
              <a:rPr lang="nl-BE" baseline="0" dirty="0" err="1"/>
              <a:t>to</a:t>
            </a:r>
            <a:r>
              <a:rPr lang="nl-BE" baseline="0" dirty="0"/>
              <a:t> </a:t>
            </a:r>
            <a:r>
              <a:rPr lang="nl-BE" baseline="0" dirty="0" err="1"/>
              <a:t>improve</a:t>
            </a:r>
            <a:r>
              <a:rPr lang="nl-BE" baseline="0" dirty="0"/>
              <a:t> teamwork, efficiency </a:t>
            </a:r>
            <a:r>
              <a:rPr lang="nl-BE" baseline="0" dirty="0" err="1"/>
              <a:t>through</a:t>
            </a:r>
            <a:r>
              <a:rPr lang="nl-BE" baseline="0" dirty="0"/>
              <a:t> </a:t>
            </a:r>
            <a:r>
              <a:rPr lang="nl-BE" baseline="0" dirty="0" err="1"/>
              <a:t>applying</a:t>
            </a:r>
            <a:r>
              <a:rPr lang="nl-BE" baseline="0" dirty="0"/>
              <a:t> </a:t>
            </a:r>
            <a:r>
              <a:rPr lang="nl-BE" baseline="0" dirty="0" err="1"/>
              <a:t>the</a:t>
            </a:r>
            <a:r>
              <a:rPr lang="nl-BE" baseline="0" dirty="0"/>
              <a:t> </a:t>
            </a:r>
            <a:r>
              <a:rPr lang="nl-BE" baseline="0" dirty="0" err="1"/>
              <a:t>techniques</a:t>
            </a:r>
            <a:r>
              <a:rPr lang="nl-BE" baseline="0" dirty="0"/>
              <a:t> </a:t>
            </a:r>
            <a:r>
              <a:rPr lang="nl-BE" baseline="0" dirty="0" err="1"/>
              <a:t>street</a:t>
            </a:r>
            <a:r>
              <a:rPr lang="nl-BE" baseline="0" dirty="0"/>
              <a:t> </a:t>
            </a:r>
            <a:r>
              <a:rPr lang="nl-BE" baseline="0" dirty="0" err="1"/>
              <a:t>children</a:t>
            </a:r>
            <a:r>
              <a:rPr lang="nl-BE" baseline="0" dirty="0"/>
              <a:t> </a:t>
            </a:r>
            <a:r>
              <a:rPr lang="nl-BE" baseline="0" dirty="0" err="1"/>
              <a:t>use</a:t>
            </a:r>
            <a:r>
              <a:rPr lang="nl-BE" baseline="0" dirty="0"/>
              <a:t> </a:t>
            </a:r>
            <a:r>
              <a:rPr lang="nl-BE" baseline="0" dirty="0" err="1"/>
              <a:t>to</a:t>
            </a:r>
            <a:r>
              <a:rPr lang="nl-BE" baseline="0" dirty="0"/>
              <a:t> </a:t>
            </a:r>
            <a:r>
              <a:rPr lang="nl-BE" baseline="0" dirty="0" err="1"/>
              <a:t>survive</a:t>
            </a:r>
            <a:r>
              <a:rPr lang="nl-BE" baseline="0" dirty="0"/>
              <a:t>.  : </a:t>
            </a:r>
            <a:r>
              <a:rPr lang="nl-BE" baseline="0" dirty="0" err="1"/>
              <a:t>clear</a:t>
            </a:r>
            <a:r>
              <a:rPr lang="nl-BE" baseline="0" dirty="0"/>
              <a:t> link </a:t>
            </a:r>
            <a:r>
              <a:rPr lang="nl-BE" baseline="0" dirty="0" err="1"/>
              <a:t>with</a:t>
            </a:r>
            <a:r>
              <a:rPr lang="nl-BE" baseline="0" dirty="0"/>
              <a:t> mission, </a:t>
            </a:r>
            <a:r>
              <a:rPr lang="nl-BE" baseline="0" dirty="0" err="1"/>
              <a:t>satisfies</a:t>
            </a:r>
            <a:r>
              <a:rPr lang="nl-BE" baseline="0" dirty="0"/>
              <a:t> </a:t>
            </a:r>
            <a:r>
              <a:rPr lang="nl-BE" baseline="0" dirty="0" err="1"/>
              <a:t>customers</a:t>
            </a:r>
            <a:r>
              <a:rPr lang="nl-BE" baseline="0" dirty="0"/>
              <a:t>: companies get </a:t>
            </a:r>
            <a:r>
              <a:rPr lang="nl-BE" baseline="0" dirty="0" err="1"/>
              <a:t>good</a:t>
            </a:r>
            <a:r>
              <a:rPr lang="nl-BE" baseline="0" dirty="0"/>
              <a:t> training </a:t>
            </a:r>
            <a:r>
              <a:rPr lang="nl-BE" baseline="0" dirty="0" err="1"/>
              <a:t>and</a:t>
            </a:r>
            <a:r>
              <a:rPr lang="nl-BE" baseline="0" dirty="0"/>
              <a:t> </a:t>
            </a:r>
            <a:r>
              <a:rPr lang="nl-BE" baseline="0" dirty="0" err="1"/>
              <a:t>pay</a:t>
            </a:r>
            <a:r>
              <a:rPr lang="nl-BE" baseline="0" dirty="0"/>
              <a:t> </a:t>
            </a:r>
            <a:r>
              <a:rPr lang="nl-BE" baseline="0" dirty="0" err="1"/>
              <a:t>for</a:t>
            </a:r>
            <a:r>
              <a:rPr lang="nl-BE" baseline="0" dirty="0"/>
              <a:t> </a:t>
            </a:r>
            <a:r>
              <a:rPr lang="nl-BE" baseline="0" dirty="0" err="1"/>
              <a:t>it</a:t>
            </a:r>
            <a:r>
              <a:rPr lang="nl-BE" baseline="0" dirty="0"/>
              <a:t> </a:t>
            </a:r>
            <a:r>
              <a:rPr lang="nl-BE" baseline="0" dirty="0" err="1"/>
              <a:t>knowing</a:t>
            </a:r>
            <a:r>
              <a:rPr lang="nl-BE" baseline="0" dirty="0"/>
              <a:t> </a:t>
            </a:r>
            <a:r>
              <a:rPr lang="nl-BE" baseline="0" dirty="0" err="1"/>
              <a:t>that</a:t>
            </a:r>
            <a:r>
              <a:rPr lang="nl-BE" baseline="0" dirty="0"/>
              <a:t> </a:t>
            </a:r>
            <a:r>
              <a:rPr lang="nl-BE" baseline="0" dirty="0" err="1"/>
              <a:t>they</a:t>
            </a:r>
            <a:r>
              <a:rPr lang="nl-BE" baseline="0" dirty="0"/>
              <a:t> support a </a:t>
            </a:r>
            <a:r>
              <a:rPr lang="nl-BE" baseline="0" dirty="0" err="1"/>
              <a:t>good</a:t>
            </a:r>
            <a:r>
              <a:rPr lang="nl-BE" baseline="0" dirty="0"/>
              <a:t> </a:t>
            </a:r>
            <a:r>
              <a:rPr lang="nl-BE" baseline="0" dirty="0" err="1"/>
              <a:t>cause</a:t>
            </a:r>
            <a:r>
              <a:rPr lang="nl-BE" baseline="0" dirty="0"/>
              <a:t> as well.  USP: </a:t>
            </a:r>
            <a:r>
              <a:rPr lang="nl-BE" baseline="0" dirty="0" err="1"/>
              <a:t>providing</a:t>
            </a:r>
            <a:r>
              <a:rPr lang="nl-BE" baseline="0" dirty="0"/>
              <a:t> training </a:t>
            </a:r>
            <a:r>
              <a:rPr lang="nl-BE" baseline="0" dirty="0" err="1"/>
              <a:t>from</a:t>
            </a:r>
            <a:r>
              <a:rPr lang="nl-BE" baseline="0" dirty="0"/>
              <a:t> </a:t>
            </a:r>
            <a:r>
              <a:rPr lang="nl-BE" baseline="0" dirty="0" err="1"/>
              <a:t>which</a:t>
            </a:r>
            <a:r>
              <a:rPr lang="nl-BE" baseline="0" dirty="0"/>
              <a:t> </a:t>
            </a:r>
            <a:r>
              <a:rPr lang="nl-BE" baseline="0" dirty="0" err="1"/>
              <a:t>not</a:t>
            </a:r>
            <a:r>
              <a:rPr lang="nl-BE" baseline="0" dirty="0"/>
              <a:t> </a:t>
            </a:r>
            <a:r>
              <a:rPr lang="nl-BE" baseline="0" dirty="0" err="1"/>
              <a:t>only</a:t>
            </a:r>
            <a:r>
              <a:rPr lang="nl-BE" baseline="0" dirty="0"/>
              <a:t> </a:t>
            </a:r>
            <a:r>
              <a:rPr lang="nl-BE" baseline="0" dirty="0" err="1"/>
              <a:t>the</a:t>
            </a:r>
            <a:r>
              <a:rPr lang="nl-BE" baseline="0" dirty="0"/>
              <a:t> companies </a:t>
            </a:r>
            <a:r>
              <a:rPr lang="nl-BE" baseline="0" dirty="0" err="1"/>
              <a:t>who</a:t>
            </a:r>
            <a:r>
              <a:rPr lang="nl-BE" baseline="0" dirty="0"/>
              <a:t> </a:t>
            </a:r>
            <a:r>
              <a:rPr lang="nl-BE" baseline="0" dirty="0" err="1"/>
              <a:t>come</a:t>
            </a:r>
            <a:r>
              <a:rPr lang="nl-BE" baseline="0" dirty="0"/>
              <a:t> benefit but </a:t>
            </a:r>
            <a:r>
              <a:rPr lang="nl-BE" baseline="0" dirty="0" err="1"/>
              <a:t>also</a:t>
            </a:r>
            <a:r>
              <a:rPr lang="nl-BE" baseline="0" dirty="0"/>
              <a:t> </a:t>
            </a:r>
            <a:r>
              <a:rPr lang="nl-BE" baseline="0" dirty="0" err="1"/>
              <a:t>the</a:t>
            </a:r>
            <a:r>
              <a:rPr lang="nl-BE" baseline="0" dirty="0"/>
              <a:t> </a:t>
            </a:r>
            <a:r>
              <a:rPr lang="nl-BE" baseline="0" dirty="0" err="1"/>
              <a:t>street</a:t>
            </a:r>
            <a:r>
              <a:rPr lang="nl-BE" baseline="0" dirty="0"/>
              <a:t> </a:t>
            </a:r>
            <a:r>
              <a:rPr lang="nl-BE" baseline="0" dirty="0" err="1"/>
              <a:t>children</a:t>
            </a:r>
            <a:r>
              <a:rPr lang="nl-BE" baseline="0" dirty="0"/>
              <a:t>.  </a:t>
            </a:r>
            <a:endParaRPr lang="nl-BE" dirty="0"/>
          </a:p>
        </p:txBody>
      </p:sp>
      <p:sp>
        <p:nvSpPr>
          <p:cNvPr id="4" name="Tijdelijke aanduiding voor dianummer 3"/>
          <p:cNvSpPr>
            <a:spLocks noGrp="1"/>
          </p:cNvSpPr>
          <p:nvPr>
            <p:ph type="sldNum" sz="quarter" idx="10"/>
          </p:nvPr>
        </p:nvSpPr>
        <p:spPr/>
        <p:txBody>
          <a:bodyPr/>
          <a:lstStyle/>
          <a:p>
            <a:fld id="{C909A464-1CCD-4D5C-B392-CA6C1F46A952}" type="slidenum">
              <a:rPr lang="nl-BE" smtClean="0"/>
              <a:t>25</a:t>
            </a:fld>
            <a:endParaRPr lang="nl-BE"/>
          </a:p>
        </p:txBody>
      </p:sp>
    </p:spTree>
    <p:extLst>
      <p:ext uri="{BB962C8B-B14F-4D97-AF65-F5344CB8AC3E}">
        <p14:creationId xmlns:p14="http://schemas.microsoft.com/office/powerpoint/2010/main" val="2272982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Business</a:t>
            </a:r>
            <a:r>
              <a:rPr lang="nl-BE" baseline="0" dirty="0"/>
              <a:t> concept </a:t>
            </a:r>
            <a:r>
              <a:rPr lang="nl-BE" baseline="0" dirty="0" err="1"/>
              <a:t>street</a:t>
            </a:r>
            <a:r>
              <a:rPr lang="nl-BE" baseline="0" dirty="0"/>
              <a:t> </a:t>
            </a:r>
            <a:r>
              <a:rPr lang="nl-BE" baseline="0" dirty="0" err="1"/>
              <a:t>wize</a:t>
            </a:r>
            <a:r>
              <a:rPr lang="nl-BE" baseline="0" dirty="0"/>
              <a:t>: service: </a:t>
            </a:r>
            <a:r>
              <a:rPr lang="nl-BE" baseline="0" dirty="0" err="1"/>
              <a:t>provide</a:t>
            </a:r>
            <a:r>
              <a:rPr lang="nl-BE" baseline="0" dirty="0"/>
              <a:t> coaching </a:t>
            </a:r>
            <a:r>
              <a:rPr lang="nl-BE" baseline="0" dirty="0" err="1"/>
              <a:t>sessions</a:t>
            </a:r>
            <a:r>
              <a:rPr lang="nl-BE" baseline="0" dirty="0"/>
              <a:t> </a:t>
            </a:r>
            <a:r>
              <a:rPr lang="nl-BE" baseline="0" dirty="0" err="1"/>
              <a:t>to</a:t>
            </a:r>
            <a:r>
              <a:rPr lang="nl-BE" baseline="0" dirty="0"/>
              <a:t> companies </a:t>
            </a:r>
            <a:r>
              <a:rPr lang="nl-BE" baseline="0" dirty="0" err="1"/>
              <a:t>to</a:t>
            </a:r>
            <a:r>
              <a:rPr lang="nl-BE" baseline="0" dirty="0"/>
              <a:t> </a:t>
            </a:r>
            <a:r>
              <a:rPr lang="nl-BE" baseline="0" dirty="0" err="1"/>
              <a:t>improve</a:t>
            </a:r>
            <a:r>
              <a:rPr lang="nl-BE" baseline="0" dirty="0"/>
              <a:t> teamwork, efficiency </a:t>
            </a:r>
            <a:r>
              <a:rPr lang="nl-BE" baseline="0" dirty="0" err="1"/>
              <a:t>through</a:t>
            </a:r>
            <a:r>
              <a:rPr lang="nl-BE" baseline="0" dirty="0"/>
              <a:t> </a:t>
            </a:r>
            <a:r>
              <a:rPr lang="nl-BE" baseline="0" dirty="0" err="1"/>
              <a:t>applying</a:t>
            </a:r>
            <a:r>
              <a:rPr lang="nl-BE" baseline="0" dirty="0"/>
              <a:t> </a:t>
            </a:r>
            <a:r>
              <a:rPr lang="nl-BE" baseline="0" dirty="0" err="1"/>
              <a:t>the</a:t>
            </a:r>
            <a:r>
              <a:rPr lang="nl-BE" baseline="0" dirty="0"/>
              <a:t> </a:t>
            </a:r>
            <a:r>
              <a:rPr lang="nl-BE" baseline="0" dirty="0" err="1"/>
              <a:t>techniques</a:t>
            </a:r>
            <a:r>
              <a:rPr lang="nl-BE" baseline="0" dirty="0"/>
              <a:t> </a:t>
            </a:r>
            <a:r>
              <a:rPr lang="nl-BE" baseline="0" dirty="0" err="1"/>
              <a:t>street</a:t>
            </a:r>
            <a:r>
              <a:rPr lang="nl-BE" baseline="0" dirty="0"/>
              <a:t> </a:t>
            </a:r>
            <a:r>
              <a:rPr lang="nl-BE" baseline="0" dirty="0" err="1"/>
              <a:t>children</a:t>
            </a:r>
            <a:r>
              <a:rPr lang="nl-BE" baseline="0" dirty="0"/>
              <a:t> </a:t>
            </a:r>
            <a:r>
              <a:rPr lang="nl-BE" baseline="0" dirty="0" err="1"/>
              <a:t>use</a:t>
            </a:r>
            <a:r>
              <a:rPr lang="nl-BE" baseline="0" dirty="0"/>
              <a:t> </a:t>
            </a:r>
            <a:r>
              <a:rPr lang="nl-BE" baseline="0" dirty="0" err="1"/>
              <a:t>to</a:t>
            </a:r>
            <a:r>
              <a:rPr lang="nl-BE" baseline="0" dirty="0"/>
              <a:t> </a:t>
            </a:r>
            <a:r>
              <a:rPr lang="nl-BE" baseline="0" dirty="0" err="1"/>
              <a:t>survive</a:t>
            </a:r>
            <a:r>
              <a:rPr lang="nl-BE" baseline="0" dirty="0"/>
              <a:t>.  : </a:t>
            </a:r>
            <a:r>
              <a:rPr lang="nl-BE" baseline="0" dirty="0" err="1"/>
              <a:t>clear</a:t>
            </a:r>
            <a:r>
              <a:rPr lang="nl-BE" baseline="0" dirty="0"/>
              <a:t> link </a:t>
            </a:r>
            <a:r>
              <a:rPr lang="nl-BE" baseline="0" dirty="0" err="1"/>
              <a:t>with</a:t>
            </a:r>
            <a:r>
              <a:rPr lang="nl-BE" baseline="0" dirty="0"/>
              <a:t> mission, </a:t>
            </a:r>
            <a:r>
              <a:rPr lang="nl-BE" baseline="0" dirty="0" err="1"/>
              <a:t>satisfies</a:t>
            </a:r>
            <a:r>
              <a:rPr lang="nl-BE" baseline="0" dirty="0"/>
              <a:t> </a:t>
            </a:r>
            <a:r>
              <a:rPr lang="nl-BE" baseline="0" dirty="0" err="1"/>
              <a:t>customers</a:t>
            </a:r>
            <a:r>
              <a:rPr lang="nl-BE" baseline="0" dirty="0"/>
              <a:t>: companies get </a:t>
            </a:r>
            <a:r>
              <a:rPr lang="nl-BE" baseline="0" dirty="0" err="1"/>
              <a:t>good</a:t>
            </a:r>
            <a:r>
              <a:rPr lang="nl-BE" baseline="0" dirty="0"/>
              <a:t> training </a:t>
            </a:r>
            <a:r>
              <a:rPr lang="nl-BE" baseline="0" dirty="0" err="1"/>
              <a:t>and</a:t>
            </a:r>
            <a:r>
              <a:rPr lang="nl-BE" baseline="0" dirty="0"/>
              <a:t> </a:t>
            </a:r>
            <a:r>
              <a:rPr lang="nl-BE" baseline="0" dirty="0" err="1"/>
              <a:t>pay</a:t>
            </a:r>
            <a:r>
              <a:rPr lang="nl-BE" baseline="0" dirty="0"/>
              <a:t> </a:t>
            </a:r>
            <a:r>
              <a:rPr lang="nl-BE" baseline="0" dirty="0" err="1"/>
              <a:t>for</a:t>
            </a:r>
            <a:r>
              <a:rPr lang="nl-BE" baseline="0" dirty="0"/>
              <a:t> </a:t>
            </a:r>
            <a:r>
              <a:rPr lang="nl-BE" baseline="0" dirty="0" err="1"/>
              <a:t>it</a:t>
            </a:r>
            <a:r>
              <a:rPr lang="nl-BE" baseline="0" dirty="0"/>
              <a:t> </a:t>
            </a:r>
            <a:r>
              <a:rPr lang="nl-BE" baseline="0" dirty="0" err="1"/>
              <a:t>knowing</a:t>
            </a:r>
            <a:r>
              <a:rPr lang="nl-BE" baseline="0" dirty="0"/>
              <a:t> </a:t>
            </a:r>
            <a:r>
              <a:rPr lang="nl-BE" baseline="0" dirty="0" err="1"/>
              <a:t>that</a:t>
            </a:r>
            <a:r>
              <a:rPr lang="nl-BE" baseline="0" dirty="0"/>
              <a:t> </a:t>
            </a:r>
            <a:r>
              <a:rPr lang="nl-BE" baseline="0" dirty="0" err="1"/>
              <a:t>they</a:t>
            </a:r>
            <a:r>
              <a:rPr lang="nl-BE" baseline="0" dirty="0"/>
              <a:t> support a </a:t>
            </a:r>
            <a:r>
              <a:rPr lang="nl-BE" baseline="0" dirty="0" err="1"/>
              <a:t>good</a:t>
            </a:r>
            <a:r>
              <a:rPr lang="nl-BE" baseline="0" dirty="0"/>
              <a:t> </a:t>
            </a:r>
            <a:r>
              <a:rPr lang="nl-BE" baseline="0" dirty="0" err="1"/>
              <a:t>cause</a:t>
            </a:r>
            <a:r>
              <a:rPr lang="nl-BE" baseline="0" dirty="0"/>
              <a:t> as well.  USP: </a:t>
            </a:r>
            <a:r>
              <a:rPr lang="nl-BE" baseline="0" dirty="0" err="1"/>
              <a:t>providing</a:t>
            </a:r>
            <a:r>
              <a:rPr lang="nl-BE" baseline="0" dirty="0"/>
              <a:t> training </a:t>
            </a:r>
            <a:r>
              <a:rPr lang="nl-BE" baseline="0" dirty="0" err="1"/>
              <a:t>from</a:t>
            </a:r>
            <a:r>
              <a:rPr lang="nl-BE" baseline="0" dirty="0"/>
              <a:t> </a:t>
            </a:r>
            <a:r>
              <a:rPr lang="nl-BE" baseline="0" dirty="0" err="1"/>
              <a:t>which</a:t>
            </a:r>
            <a:r>
              <a:rPr lang="nl-BE" baseline="0" dirty="0"/>
              <a:t> </a:t>
            </a:r>
            <a:r>
              <a:rPr lang="nl-BE" baseline="0" dirty="0" err="1"/>
              <a:t>not</a:t>
            </a:r>
            <a:r>
              <a:rPr lang="nl-BE" baseline="0" dirty="0"/>
              <a:t> </a:t>
            </a:r>
            <a:r>
              <a:rPr lang="nl-BE" baseline="0" dirty="0" err="1"/>
              <a:t>only</a:t>
            </a:r>
            <a:r>
              <a:rPr lang="nl-BE" baseline="0" dirty="0"/>
              <a:t> </a:t>
            </a:r>
            <a:r>
              <a:rPr lang="nl-BE" baseline="0" dirty="0" err="1"/>
              <a:t>the</a:t>
            </a:r>
            <a:r>
              <a:rPr lang="nl-BE" baseline="0" dirty="0"/>
              <a:t> companies </a:t>
            </a:r>
            <a:r>
              <a:rPr lang="nl-BE" baseline="0" dirty="0" err="1"/>
              <a:t>who</a:t>
            </a:r>
            <a:r>
              <a:rPr lang="nl-BE" baseline="0" dirty="0"/>
              <a:t> </a:t>
            </a:r>
            <a:r>
              <a:rPr lang="nl-BE" baseline="0" dirty="0" err="1"/>
              <a:t>come</a:t>
            </a:r>
            <a:r>
              <a:rPr lang="nl-BE" baseline="0" dirty="0"/>
              <a:t> benefit but </a:t>
            </a:r>
            <a:r>
              <a:rPr lang="nl-BE" baseline="0" dirty="0" err="1"/>
              <a:t>also</a:t>
            </a:r>
            <a:r>
              <a:rPr lang="nl-BE" baseline="0" dirty="0"/>
              <a:t> </a:t>
            </a:r>
            <a:r>
              <a:rPr lang="nl-BE" baseline="0" dirty="0" err="1"/>
              <a:t>the</a:t>
            </a:r>
            <a:r>
              <a:rPr lang="nl-BE" baseline="0" dirty="0"/>
              <a:t> </a:t>
            </a:r>
            <a:r>
              <a:rPr lang="nl-BE" baseline="0" dirty="0" err="1"/>
              <a:t>street</a:t>
            </a:r>
            <a:r>
              <a:rPr lang="nl-BE" baseline="0" dirty="0"/>
              <a:t> </a:t>
            </a:r>
            <a:r>
              <a:rPr lang="nl-BE" baseline="0" dirty="0" err="1"/>
              <a:t>children</a:t>
            </a:r>
            <a:r>
              <a:rPr lang="nl-BE" baseline="0" dirty="0"/>
              <a:t>.  </a:t>
            </a:r>
            <a:endParaRPr lang="nl-BE" dirty="0"/>
          </a:p>
        </p:txBody>
      </p:sp>
      <p:sp>
        <p:nvSpPr>
          <p:cNvPr id="4" name="Tijdelijke aanduiding voor dianummer 3"/>
          <p:cNvSpPr>
            <a:spLocks noGrp="1"/>
          </p:cNvSpPr>
          <p:nvPr>
            <p:ph type="sldNum" sz="quarter" idx="10"/>
          </p:nvPr>
        </p:nvSpPr>
        <p:spPr/>
        <p:txBody>
          <a:bodyPr/>
          <a:lstStyle/>
          <a:p>
            <a:fld id="{C909A464-1CCD-4D5C-B392-CA6C1F46A952}" type="slidenum">
              <a:rPr lang="nl-BE" smtClean="0"/>
              <a:t>26</a:t>
            </a:fld>
            <a:endParaRPr lang="nl-BE"/>
          </a:p>
        </p:txBody>
      </p:sp>
    </p:spTree>
    <p:extLst>
      <p:ext uri="{BB962C8B-B14F-4D97-AF65-F5344CB8AC3E}">
        <p14:creationId xmlns:p14="http://schemas.microsoft.com/office/powerpoint/2010/main" val="2272982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It  was in the media </a:t>
            </a:r>
            <a:r>
              <a:rPr lang="nl-NL" dirty="0" err="1"/>
              <a:t>and</a:t>
            </a:r>
            <a:r>
              <a:rPr lang="nl-NL" dirty="0"/>
              <a:t> </a:t>
            </a:r>
            <a:r>
              <a:rPr lang="nl-NL" dirty="0" err="1"/>
              <a:t>after</a:t>
            </a:r>
            <a:r>
              <a:rPr lang="nl-NL" dirty="0"/>
              <a:t> the</a:t>
            </a:r>
            <a:r>
              <a:rPr lang="nl-NL" baseline="0" dirty="0"/>
              <a:t> </a:t>
            </a:r>
            <a:r>
              <a:rPr lang="nl-NL" baseline="0" dirty="0" err="1"/>
              <a:t>programme</a:t>
            </a:r>
            <a:r>
              <a:rPr lang="nl-NL" baseline="0" dirty="0"/>
              <a:t> </a:t>
            </a:r>
            <a:r>
              <a:rPr lang="nl-NL" baseline="0" dirty="0" err="1"/>
              <a:t>it</a:t>
            </a:r>
            <a:r>
              <a:rPr lang="nl-NL" baseline="0" dirty="0"/>
              <a:t> went </a:t>
            </a:r>
            <a:r>
              <a:rPr lang="nl-NL" baseline="0" dirty="0" err="1"/>
              <a:t>viral</a:t>
            </a:r>
            <a:r>
              <a:rPr lang="mr-IN" baseline="0" dirty="0"/>
              <a:t>…</a:t>
            </a:r>
            <a:r>
              <a:rPr lang="nl-BE" baseline="0" dirty="0"/>
              <a:t>. The number af candidates was overwhelming</a:t>
            </a:r>
            <a:endParaRPr lang="nl-NL" dirty="0"/>
          </a:p>
        </p:txBody>
      </p:sp>
      <p:sp>
        <p:nvSpPr>
          <p:cNvPr id="4" name="Tijdelijke aanduiding voor dianummer 3"/>
          <p:cNvSpPr>
            <a:spLocks noGrp="1"/>
          </p:cNvSpPr>
          <p:nvPr>
            <p:ph type="sldNum" sz="quarter" idx="10"/>
          </p:nvPr>
        </p:nvSpPr>
        <p:spPr/>
        <p:txBody>
          <a:bodyPr/>
          <a:lstStyle/>
          <a:p>
            <a:fld id="{C909A464-1CCD-4D5C-B392-CA6C1F46A952}" type="slidenum">
              <a:rPr lang="nl-BE" smtClean="0"/>
              <a:t>29</a:t>
            </a:fld>
            <a:endParaRPr lang="nl-BE"/>
          </a:p>
        </p:txBody>
      </p:sp>
    </p:spTree>
    <p:extLst>
      <p:ext uri="{BB962C8B-B14F-4D97-AF65-F5344CB8AC3E}">
        <p14:creationId xmlns:p14="http://schemas.microsoft.com/office/powerpoint/2010/main" val="350661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We hope</a:t>
            </a:r>
            <a:r>
              <a:rPr lang="nl-NL" baseline="0" dirty="0"/>
              <a:t> </a:t>
            </a:r>
            <a:r>
              <a:rPr lang="nl-NL" baseline="0" dirty="0" err="1"/>
              <a:t>to</a:t>
            </a:r>
            <a:r>
              <a:rPr lang="nl-NL" baseline="0" dirty="0"/>
              <a:t> </a:t>
            </a:r>
            <a:r>
              <a:rPr lang="nl-NL" baseline="0" dirty="0" err="1"/>
              <a:t>stimulate</a:t>
            </a:r>
            <a:r>
              <a:rPr lang="nl-NL" baseline="0" dirty="0"/>
              <a:t> </a:t>
            </a:r>
            <a:r>
              <a:rPr lang="nl-NL" baseline="0" dirty="0" err="1"/>
              <a:t>your</a:t>
            </a:r>
            <a:r>
              <a:rPr lang="nl-NL" baseline="0" dirty="0"/>
              <a:t> </a:t>
            </a:r>
            <a:r>
              <a:rPr lang="nl-NL" baseline="0" dirty="0" err="1"/>
              <a:t>creativity</a:t>
            </a:r>
            <a:r>
              <a:rPr lang="nl-NL" baseline="0" dirty="0"/>
              <a:t> </a:t>
            </a:r>
            <a:r>
              <a:rPr lang="nl-NL" baseline="0" dirty="0" err="1"/>
              <a:t>by</a:t>
            </a:r>
            <a:r>
              <a:rPr lang="nl-NL" baseline="0" dirty="0"/>
              <a:t> </a:t>
            </a:r>
            <a:r>
              <a:rPr lang="nl-NL" baseline="0" dirty="0" err="1"/>
              <a:t>broadening</a:t>
            </a:r>
            <a:r>
              <a:rPr lang="nl-NL" baseline="0" dirty="0"/>
              <a:t> the scope of </a:t>
            </a:r>
            <a:r>
              <a:rPr lang="nl-NL" baseline="0" dirty="0" err="1"/>
              <a:t>social</a:t>
            </a:r>
            <a:r>
              <a:rPr lang="nl-NL" baseline="0" dirty="0"/>
              <a:t> </a:t>
            </a:r>
            <a:r>
              <a:rPr lang="nl-NL" baseline="0" dirty="0" err="1"/>
              <a:t>entrepreneurship</a:t>
            </a:r>
            <a:r>
              <a:rPr lang="nl-NL" baseline="0" dirty="0"/>
              <a:t> </a:t>
            </a:r>
            <a:r>
              <a:rPr lang="nl-NL" baseline="0" dirty="0" err="1"/>
              <a:t>and</a:t>
            </a:r>
            <a:r>
              <a:rPr lang="nl-NL" baseline="0" dirty="0"/>
              <a:t> </a:t>
            </a:r>
            <a:r>
              <a:rPr lang="nl-NL" baseline="0" dirty="0" err="1"/>
              <a:t>through</a:t>
            </a:r>
            <a:r>
              <a:rPr lang="nl-NL" baseline="0" dirty="0"/>
              <a:t> the cases.</a:t>
            </a:r>
            <a:endParaRPr lang="nl-NL" dirty="0"/>
          </a:p>
          <a:p>
            <a:endParaRPr lang="nl-BE" dirty="0"/>
          </a:p>
          <a:p>
            <a:r>
              <a:rPr lang="nl-BE" dirty="0"/>
              <a:t>Muhammad Yunus: </a:t>
            </a:r>
            <a:r>
              <a:rPr lang="en-US" dirty="0"/>
              <a:t>is a Bangladeshi </a:t>
            </a:r>
            <a:r>
              <a:rPr lang="en-US" u="none" dirty="0">
                <a:solidFill>
                  <a:schemeClr val="tx1"/>
                </a:solidFill>
                <a:hlinkClick r:id="rId3" tooltip="Social entrepreneur"/>
              </a:rPr>
              <a:t>social entrepreneur</a:t>
            </a:r>
            <a:r>
              <a:rPr lang="en-US" dirty="0"/>
              <a:t>, banker, economist, and civil society leader who was awarded the </a:t>
            </a:r>
            <a:r>
              <a:rPr lang="en-US" dirty="0">
                <a:hlinkClick r:id="rId4" tooltip="Nobel Peace Prize"/>
              </a:rPr>
              <a:t>Nobel Peace Prize</a:t>
            </a:r>
            <a:r>
              <a:rPr lang="en-US" dirty="0"/>
              <a:t> for founding the </a:t>
            </a:r>
            <a:r>
              <a:rPr lang="en-US" dirty="0" err="1">
                <a:hlinkClick r:id="rId5" tooltip="Grameen Bank"/>
              </a:rPr>
              <a:t>Grameen</a:t>
            </a:r>
            <a:r>
              <a:rPr lang="en-US" dirty="0">
                <a:hlinkClick r:id="rId5" tooltip="Grameen Bank"/>
              </a:rPr>
              <a:t> Bank</a:t>
            </a:r>
            <a:r>
              <a:rPr lang="en-US" dirty="0"/>
              <a:t> and pioneering the concepts of </a:t>
            </a:r>
            <a:r>
              <a:rPr lang="en-US" dirty="0">
                <a:hlinkClick r:id="rId6" tooltip="Microcredit"/>
              </a:rPr>
              <a:t>microcredit</a:t>
            </a:r>
            <a:r>
              <a:rPr lang="en-US" dirty="0"/>
              <a:t> and </a:t>
            </a:r>
            <a:r>
              <a:rPr lang="en-US" dirty="0">
                <a:hlinkClick r:id="rId7" tooltip="Microfinance"/>
              </a:rPr>
              <a:t>microfinance</a:t>
            </a:r>
            <a:r>
              <a:rPr lang="en-US" dirty="0"/>
              <a:t>. These loans are given to entrepreneurs too poor to qualify for traditional bank loans.</a:t>
            </a:r>
            <a:endParaRPr lang="nl-BE" dirty="0"/>
          </a:p>
        </p:txBody>
      </p:sp>
      <p:sp>
        <p:nvSpPr>
          <p:cNvPr id="4" name="Tijdelijke aanduiding voor dianummer 3"/>
          <p:cNvSpPr>
            <a:spLocks noGrp="1"/>
          </p:cNvSpPr>
          <p:nvPr>
            <p:ph type="sldNum" sz="quarter" idx="10"/>
          </p:nvPr>
        </p:nvSpPr>
        <p:spPr/>
        <p:txBody>
          <a:bodyPr/>
          <a:lstStyle/>
          <a:p>
            <a:fld id="{C909A464-1CCD-4D5C-B392-CA6C1F46A952}" type="slidenum">
              <a:rPr lang="nl-BE" smtClean="0"/>
              <a:t>4</a:t>
            </a:fld>
            <a:endParaRPr lang="nl-BE"/>
          </a:p>
        </p:txBody>
      </p:sp>
    </p:spTree>
    <p:extLst>
      <p:ext uri="{BB962C8B-B14F-4D97-AF65-F5344CB8AC3E}">
        <p14:creationId xmlns:p14="http://schemas.microsoft.com/office/powerpoint/2010/main" val="548364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909A464-1CCD-4D5C-B392-CA6C1F46A952}" type="slidenum">
              <a:rPr lang="nl-BE" smtClean="0"/>
              <a:t>35</a:t>
            </a:fld>
            <a:endParaRPr lang="nl-BE"/>
          </a:p>
        </p:txBody>
      </p:sp>
    </p:spTree>
    <p:extLst>
      <p:ext uri="{BB962C8B-B14F-4D97-AF65-F5344CB8AC3E}">
        <p14:creationId xmlns:p14="http://schemas.microsoft.com/office/powerpoint/2010/main" val="1080324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Example</a:t>
            </a:r>
            <a:r>
              <a:rPr lang="nl-BE" dirty="0"/>
              <a:t>: </a:t>
            </a:r>
          </a:p>
          <a:p>
            <a:r>
              <a:rPr lang="nl-BE" dirty="0"/>
              <a:t>Passwerk: </a:t>
            </a:r>
          </a:p>
          <a:p>
            <a:r>
              <a:rPr lang="nl-BE" dirty="0" err="1"/>
              <a:t>streetwize</a:t>
            </a:r>
            <a:r>
              <a:rPr lang="nl-BE" dirty="0"/>
              <a:t>: mission is</a:t>
            </a:r>
            <a:r>
              <a:rPr lang="nl-BE" baseline="0" dirty="0"/>
              <a:t> </a:t>
            </a:r>
            <a:r>
              <a:rPr lang="nl-BE" baseline="0" dirty="0" err="1"/>
              <a:t>to</a:t>
            </a:r>
            <a:r>
              <a:rPr lang="nl-BE" baseline="0" dirty="0"/>
              <a:t> </a:t>
            </a:r>
            <a:r>
              <a:rPr lang="nl-BE" baseline="0" dirty="0" err="1"/>
              <a:t>improve</a:t>
            </a:r>
            <a:r>
              <a:rPr lang="nl-BE" baseline="0" dirty="0"/>
              <a:t> </a:t>
            </a:r>
            <a:r>
              <a:rPr lang="nl-BE" baseline="0" dirty="0" err="1"/>
              <a:t>education</a:t>
            </a:r>
            <a:r>
              <a:rPr lang="nl-BE" baseline="0" dirty="0"/>
              <a:t> </a:t>
            </a:r>
            <a:r>
              <a:rPr lang="nl-BE" baseline="0" dirty="0" err="1"/>
              <a:t>for</a:t>
            </a:r>
            <a:r>
              <a:rPr lang="nl-BE" baseline="0" dirty="0"/>
              <a:t> </a:t>
            </a:r>
            <a:r>
              <a:rPr lang="nl-BE" baseline="0" dirty="0" err="1"/>
              <a:t>street</a:t>
            </a:r>
            <a:r>
              <a:rPr lang="nl-BE" baseline="0" dirty="0"/>
              <a:t> </a:t>
            </a:r>
            <a:r>
              <a:rPr lang="nl-BE" baseline="0" dirty="0" err="1"/>
              <a:t>children</a:t>
            </a:r>
            <a:endParaRPr lang="nl-BE" dirty="0"/>
          </a:p>
        </p:txBody>
      </p:sp>
      <p:sp>
        <p:nvSpPr>
          <p:cNvPr id="4" name="Tijdelijke aanduiding voor dianummer 3"/>
          <p:cNvSpPr>
            <a:spLocks noGrp="1"/>
          </p:cNvSpPr>
          <p:nvPr>
            <p:ph type="sldNum" sz="quarter" idx="10"/>
          </p:nvPr>
        </p:nvSpPr>
        <p:spPr/>
        <p:txBody>
          <a:bodyPr/>
          <a:lstStyle/>
          <a:p>
            <a:fld id="{C909A464-1CCD-4D5C-B392-CA6C1F46A952}" type="slidenum">
              <a:rPr lang="nl-BE" smtClean="0"/>
              <a:t>37</a:t>
            </a:fld>
            <a:endParaRPr lang="nl-BE"/>
          </a:p>
        </p:txBody>
      </p:sp>
    </p:spTree>
    <p:extLst>
      <p:ext uri="{BB962C8B-B14F-4D97-AF65-F5344CB8AC3E}">
        <p14:creationId xmlns:p14="http://schemas.microsoft.com/office/powerpoint/2010/main" val="2549457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Business</a:t>
            </a:r>
            <a:r>
              <a:rPr lang="nl-BE" baseline="0" dirty="0"/>
              <a:t> concept </a:t>
            </a:r>
            <a:r>
              <a:rPr lang="nl-BE" baseline="0" dirty="0" err="1"/>
              <a:t>street</a:t>
            </a:r>
            <a:r>
              <a:rPr lang="nl-BE" baseline="0" dirty="0"/>
              <a:t> </a:t>
            </a:r>
            <a:r>
              <a:rPr lang="nl-BE" baseline="0" dirty="0" err="1"/>
              <a:t>wize</a:t>
            </a:r>
            <a:r>
              <a:rPr lang="nl-BE" baseline="0" dirty="0"/>
              <a:t>: service: </a:t>
            </a:r>
            <a:r>
              <a:rPr lang="nl-BE" baseline="0" dirty="0" err="1"/>
              <a:t>provide</a:t>
            </a:r>
            <a:r>
              <a:rPr lang="nl-BE" baseline="0" dirty="0"/>
              <a:t> coaching </a:t>
            </a:r>
            <a:r>
              <a:rPr lang="nl-BE" baseline="0" dirty="0" err="1"/>
              <a:t>sessions</a:t>
            </a:r>
            <a:r>
              <a:rPr lang="nl-BE" baseline="0" dirty="0"/>
              <a:t> </a:t>
            </a:r>
            <a:r>
              <a:rPr lang="nl-BE" baseline="0" dirty="0" err="1"/>
              <a:t>to</a:t>
            </a:r>
            <a:r>
              <a:rPr lang="nl-BE" baseline="0" dirty="0"/>
              <a:t> companies </a:t>
            </a:r>
            <a:r>
              <a:rPr lang="nl-BE" baseline="0" dirty="0" err="1"/>
              <a:t>to</a:t>
            </a:r>
            <a:r>
              <a:rPr lang="nl-BE" baseline="0" dirty="0"/>
              <a:t> </a:t>
            </a:r>
            <a:r>
              <a:rPr lang="nl-BE" baseline="0" dirty="0" err="1"/>
              <a:t>improve</a:t>
            </a:r>
            <a:r>
              <a:rPr lang="nl-BE" baseline="0" dirty="0"/>
              <a:t> teamwork, efficiency </a:t>
            </a:r>
            <a:r>
              <a:rPr lang="nl-BE" baseline="0" dirty="0" err="1"/>
              <a:t>through</a:t>
            </a:r>
            <a:r>
              <a:rPr lang="nl-BE" baseline="0" dirty="0"/>
              <a:t> </a:t>
            </a:r>
            <a:r>
              <a:rPr lang="nl-BE" baseline="0" dirty="0" err="1"/>
              <a:t>applying</a:t>
            </a:r>
            <a:r>
              <a:rPr lang="nl-BE" baseline="0" dirty="0"/>
              <a:t> </a:t>
            </a:r>
            <a:r>
              <a:rPr lang="nl-BE" baseline="0" dirty="0" err="1"/>
              <a:t>the</a:t>
            </a:r>
            <a:r>
              <a:rPr lang="nl-BE" baseline="0" dirty="0"/>
              <a:t> </a:t>
            </a:r>
            <a:r>
              <a:rPr lang="nl-BE" baseline="0" dirty="0" err="1"/>
              <a:t>techniques</a:t>
            </a:r>
            <a:r>
              <a:rPr lang="nl-BE" baseline="0" dirty="0"/>
              <a:t> </a:t>
            </a:r>
            <a:r>
              <a:rPr lang="nl-BE" baseline="0" dirty="0" err="1"/>
              <a:t>street</a:t>
            </a:r>
            <a:r>
              <a:rPr lang="nl-BE" baseline="0" dirty="0"/>
              <a:t> </a:t>
            </a:r>
            <a:r>
              <a:rPr lang="nl-BE" baseline="0" dirty="0" err="1"/>
              <a:t>children</a:t>
            </a:r>
            <a:r>
              <a:rPr lang="nl-BE" baseline="0" dirty="0"/>
              <a:t> </a:t>
            </a:r>
            <a:r>
              <a:rPr lang="nl-BE" baseline="0" dirty="0" err="1"/>
              <a:t>use</a:t>
            </a:r>
            <a:r>
              <a:rPr lang="nl-BE" baseline="0" dirty="0"/>
              <a:t> </a:t>
            </a:r>
            <a:r>
              <a:rPr lang="nl-BE" baseline="0" dirty="0" err="1"/>
              <a:t>to</a:t>
            </a:r>
            <a:r>
              <a:rPr lang="nl-BE" baseline="0" dirty="0"/>
              <a:t> </a:t>
            </a:r>
            <a:r>
              <a:rPr lang="nl-BE" baseline="0" dirty="0" err="1"/>
              <a:t>survive</a:t>
            </a:r>
            <a:r>
              <a:rPr lang="nl-BE" baseline="0" dirty="0"/>
              <a:t>.  : </a:t>
            </a:r>
            <a:r>
              <a:rPr lang="nl-BE" baseline="0" dirty="0" err="1"/>
              <a:t>clear</a:t>
            </a:r>
            <a:r>
              <a:rPr lang="nl-BE" baseline="0" dirty="0"/>
              <a:t> link </a:t>
            </a:r>
            <a:r>
              <a:rPr lang="nl-BE" baseline="0" dirty="0" err="1"/>
              <a:t>with</a:t>
            </a:r>
            <a:r>
              <a:rPr lang="nl-BE" baseline="0" dirty="0"/>
              <a:t> mission, </a:t>
            </a:r>
            <a:r>
              <a:rPr lang="nl-BE" baseline="0" dirty="0" err="1"/>
              <a:t>satisfies</a:t>
            </a:r>
            <a:r>
              <a:rPr lang="nl-BE" baseline="0" dirty="0"/>
              <a:t> </a:t>
            </a:r>
            <a:r>
              <a:rPr lang="nl-BE" baseline="0" dirty="0" err="1"/>
              <a:t>customers</a:t>
            </a:r>
            <a:r>
              <a:rPr lang="nl-BE" baseline="0" dirty="0"/>
              <a:t>: companies get </a:t>
            </a:r>
            <a:r>
              <a:rPr lang="nl-BE" baseline="0" dirty="0" err="1"/>
              <a:t>good</a:t>
            </a:r>
            <a:r>
              <a:rPr lang="nl-BE" baseline="0" dirty="0"/>
              <a:t> training </a:t>
            </a:r>
            <a:r>
              <a:rPr lang="nl-BE" baseline="0" dirty="0" err="1"/>
              <a:t>and</a:t>
            </a:r>
            <a:r>
              <a:rPr lang="nl-BE" baseline="0" dirty="0"/>
              <a:t> </a:t>
            </a:r>
            <a:r>
              <a:rPr lang="nl-BE" baseline="0" dirty="0" err="1"/>
              <a:t>pay</a:t>
            </a:r>
            <a:r>
              <a:rPr lang="nl-BE" baseline="0" dirty="0"/>
              <a:t> </a:t>
            </a:r>
            <a:r>
              <a:rPr lang="nl-BE" baseline="0" dirty="0" err="1"/>
              <a:t>for</a:t>
            </a:r>
            <a:r>
              <a:rPr lang="nl-BE" baseline="0" dirty="0"/>
              <a:t> </a:t>
            </a:r>
            <a:r>
              <a:rPr lang="nl-BE" baseline="0" dirty="0" err="1"/>
              <a:t>it</a:t>
            </a:r>
            <a:r>
              <a:rPr lang="nl-BE" baseline="0" dirty="0"/>
              <a:t> </a:t>
            </a:r>
            <a:r>
              <a:rPr lang="nl-BE" baseline="0" dirty="0" err="1"/>
              <a:t>knowing</a:t>
            </a:r>
            <a:r>
              <a:rPr lang="nl-BE" baseline="0" dirty="0"/>
              <a:t> </a:t>
            </a:r>
            <a:r>
              <a:rPr lang="nl-BE" baseline="0" dirty="0" err="1"/>
              <a:t>that</a:t>
            </a:r>
            <a:r>
              <a:rPr lang="nl-BE" baseline="0" dirty="0"/>
              <a:t> </a:t>
            </a:r>
            <a:r>
              <a:rPr lang="nl-BE" baseline="0" dirty="0" err="1"/>
              <a:t>they</a:t>
            </a:r>
            <a:r>
              <a:rPr lang="nl-BE" baseline="0" dirty="0"/>
              <a:t> support a </a:t>
            </a:r>
            <a:r>
              <a:rPr lang="nl-BE" baseline="0" dirty="0" err="1"/>
              <a:t>good</a:t>
            </a:r>
            <a:r>
              <a:rPr lang="nl-BE" baseline="0" dirty="0"/>
              <a:t> </a:t>
            </a:r>
            <a:r>
              <a:rPr lang="nl-BE" baseline="0" dirty="0" err="1"/>
              <a:t>cause</a:t>
            </a:r>
            <a:r>
              <a:rPr lang="nl-BE" baseline="0" dirty="0"/>
              <a:t> as well.  USP: </a:t>
            </a:r>
            <a:r>
              <a:rPr lang="nl-BE" baseline="0" dirty="0" err="1"/>
              <a:t>providing</a:t>
            </a:r>
            <a:r>
              <a:rPr lang="nl-BE" baseline="0" dirty="0"/>
              <a:t> training </a:t>
            </a:r>
            <a:r>
              <a:rPr lang="nl-BE" baseline="0" dirty="0" err="1"/>
              <a:t>from</a:t>
            </a:r>
            <a:r>
              <a:rPr lang="nl-BE" baseline="0" dirty="0"/>
              <a:t> </a:t>
            </a:r>
            <a:r>
              <a:rPr lang="nl-BE" baseline="0" dirty="0" err="1"/>
              <a:t>which</a:t>
            </a:r>
            <a:r>
              <a:rPr lang="nl-BE" baseline="0" dirty="0"/>
              <a:t> </a:t>
            </a:r>
            <a:r>
              <a:rPr lang="nl-BE" baseline="0" dirty="0" err="1"/>
              <a:t>not</a:t>
            </a:r>
            <a:r>
              <a:rPr lang="nl-BE" baseline="0" dirty="0"/>
              <a:t> </a:t>
            </a:r>
            <a:r>
              <a:rPr lang="nl-BE" baseline="0" dirty="0" err="1"/>
              <a:t>only</a:t>
            </a:r>
            <a:r>
              <a:rPr lang="nl-BE" baseline="0" dirty="0"/>
              <a:t> </a:t>
            </a:r>
            <a:r>
              <a:rPr lang="nl-BE" baseline="0" dirty="0" err="1"/>
              <a:t>the</a:t>
            </a:r>
            <a:r>
              <a:rPr lang="nl-BE" baseline="0" dirty="0"/>
              <a:t> companies </a:t>
            </a:r>
            <a:r>
              <a:rPr lang="nl-BE" baseline="0" dirty="0" err="1"/>
              <a:t>who</a:t>
            </a:r>
            <a:r>
              <a:rPr lang="nl-BE" baseline="0" dirty="0"/>
              <a:t> </a:t>
            </a:r>
            <a:r>
              <a:rPr lang="nl-BE" baseline="0" dirty="0" err="1"/>
              <a:t>come</a:t>
            </a:r>
            <a:r>
              <a:rPr lang="nl-BE" baseline="0" dirty="0"/>
              <a:t> benefit but </a:t>
            </a:r>
            <a:r>
              <a:rPr lang="nl-BE" baseline="0" dirty="0" err="1"/>
              <a:t>also</a:t>
            </a:r>
            <a:r>
              <a:rPr lang="nl-BE" baseline="0" dirty="0"/>
              <a:t> </a:t>
            </a:r>
            <a:r>
              <a:rPr lang="nl-BE" baseline="0" dirty="0" err="1"/>
              <a:t>the</a:t>
            </a:r>
            <a:r>
              <a:rPr lang="nl-BE" baseline="0" dirty="0"/>
              <a:t> </a:t>
            </a:r>
            <a:r>
              <a:rPr lang="nl-BE" baseline="0" dirty="0" err="1"/>
              <a:t>street</a:t>
            </a:r>
            <a:r>
              <a:rPr lang="nl-BE" baseline="0" dirty="0"/>
              <a:t> </a:t>
            </a:r>
            <a:r>
              <a:rPr lang="nl-BE" baseline="0" dirty="0" err="1"/>
              <a:t>children</a:t>
            </a:r>
            <a:r>
              <a:rPr lang="nl-BE" baseline="0" dirty="0"/>
              <a:t>.  </a:t>
            </a:r>
            <a:endParaRPr lang="nl-BE" dirty="0"/>
          </a:p>
        </p:txBody>
      </p:sp>
      <p:sp>
        <p:nvSpPr>
          <p:cNvPr id="4" name="Tijdelijke aanduiding voor dianummer 3"/>
          <p:cNvSpPr>
            <a:spLocks noGrp="1"/>
          </p:cNvSpPr>
          <p:nvPr>
            <p:ph type="sldNum" sz="quarter" idx="10"/>
          </p:nvPr>
        </p:nvSpPr>
        <p:spPr/>
        <p:txBody>
          <a:bodyPr/>
          <a:lstStyle/>
          <a:p>
            <a:fld id="{C909A464-1CCD-4D5C-B392-CA6C1F46A952}" type="slidenum">
              <a:rPr lang="nl-BE" smtClean="0"/>
              <a:t>38</a:t>
            </a:fld>
            <a:endParaRPr lang="nl-BE"/>
          </a:p>
        </p:txBody>
      </p:sp>
    </p:spTree>
    <p:extLst>
      <p:ext uri="{BB962C8B-B14F-4D97-AF65-F5344CB8AC3E}">
        <p14:creationId xmlns:p14="http://schemas.microsoft.com/office/powerpoint/2010/main" val="2272982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 </a:t>
            </a:r>
            <a:r>
              <a:rPr lang="nl-NL" dirty="0" err="1"/>
              <a:t>suppose</a:t>
            </a:r>
            <a:r>
              <a:rPr lang="nl-NL" dirty="0"/>
              <a:t> </a:t>
            </a:r>
            <a:r>
              <a:rPr lang="nl-NL" dirty="0" err="1"/>
              <a:t>everyone</a:t>
            </a:r>
            <a:r>
              <a:rPr lang="nl-NL" dirty="0"/>
              <a:t> </a:t>
            </a:r>
            <a:r>
              <a:rPr lang="nl-NL" dirty="0" err="1"/>
              <a:t>knows</a:t>
            </a:r>
            <a:r>
              <a:rPr lang="nl-NL" dirty="0"/>
              <a:t> </a:t>
            </a:r>
            <a:r>
              <a:rPr lang="nl-NL" dirty="0" err="1"/>
              <a:t>who’s</a:t>
            </a:r>
            <a:r>
              <a:rPr lang="nl-NL" dirty="0"/>
              <a:t> </a:t>
            </a:r>
            <a:r>
              <a:rPr lang="nl-NL" dirty="0" err="1"/>
              <a:t>an</a:t>
            </a:r>
            <a:r>
              <a:rPr lang="nl-NL" dirty="0"/>
              <a:t> entrepreneur. </a:t>
            </a:r>
            <a:r>
              <a:rPr lang="nl-NL" dirty="0" err="1"/>
              <a:t>Elon</a:t>
            </a:r>
            <a:r>
              <a:rPr lang="nl-NL" dirty="0"/>
              <a:t> </a:t>
            </a:r>
            <a:r>
              <a:rPr lang="nl-NL" dirty="0" err="1"/>
              <a:t>musk</a:t>
            </a:r>
            <a:r>
              <a:rPr lang="nl-NL" dirty="0"/>
              <a:t> </a:t>
            </a:r>
            <a:r>
              <a:rPr lang="nl-NL" dirty="0" err="1"/>
              <a:t>could</a:t>
            </a:r>
            <a:r>
              <a:rPr lang="nl-NL" dirty="0"/>
              <a:t> fit</a:t>
            </a:r>
            <a:r>
              <a:rPr lang="nl-NL" baseline="0" dirty="0"/>
              <a:t> </a:t>
            </a:r>
            <a:r>
              <a:rPr lang="nl-NL" baseline="0" dirty="0" err="1"/>
              <a:t>Pay</a:t>
            </a:r>
            <a:r>
              <a:rPr lang="nl-NL" baseline="0" dirty="0"/>
              <a:t> pal </a:t>
            </a:r>
            <a:r>
              <a:rPr lang="nl-NL" baseline="0" dirty="0" err="1"/>
              <a:t>sold</a:t>
            </a:r>
            <a:r>
              <a:rPr lang="nl-NL" baseline="0" dirty="0"/>
              <a:t> </a:t>
            </a:r>
            <a:r>
              <a:rPr lang="nl-NL" baseline="0" dirty="0" err="1"/>
              <a:t>to</a:t>
            </a:r>
            <a:r>
              <a:rPr lang="nl-NL" baseline="0" dirty="0"/>
              <a:t> </a:t>
            </a:r>
            <a:r>
              <a:rPr lang="nl-NL" baseline="0" dirty="0" err="1"/>
              <a:t>EbayTesla</a:t>
            </a:r>
            <a:r>
              <a:rPr lang="nl-NL" baseline="0" dirty="0"/>
              <a:t> Space X Hyperloop</a:t>
            </a:r>
            <a:r>
              <a:rPr lang="mr-IN" baseline="0" dirty="0"/>
              <a:t>…</a:t>
            </a:r>
            <a:r>
              <a:rPr lang="nl-BE" baseline="0" dirty="0"/>
              <a:t>.</a:t>
            </a:r>
            <a:endParaRPr lang="nl-NL" dirty="0"/>
          </a:p>
          <a:p>
            <a:r>
              <a:rPr lang="nl-NL" dirty="0" err="1"/>
              <a:t>Social</a:t>
            </a:r>
            <a:r>
              <a:rPr lang="nl-NL" dirty="0"/>
              <a:t> entrepreneurs </a:t>
            </a:r>
            <a:r>
              <a:rPr lang="nl-NL" dirty="0" err="1"/>
              <a:t>also</a:t>
            </a:r>
            <a:r>
              <a:rPr lang="nl-NL" dirty="0"/>
              <a:t> take risk are </a:t>
            </a:r>
            <a:r>
              <a:rPr lang="nl-NL" dirty="0" err="1"/>
              <a:t>proactive</a:t>
            </a:r>
            <a:r>
              <a:rPr lang="mr-IN" dirty="0"/>
              <a:t>…</a:t>
            </a:r>
            <a:r>
              <a:rPr lang="nl-BE" dirty="0"/>
              <a:t>.there is a difference but a lot in common</a:t>
            </a:r>
            <a:r>
              <a:rPr lang="nl-BE" baseline="0" dirty="0"/>
              <a:t> as well.</a:t>
            </a:r>
            <a:endParaRPr lang="nl-NL" dirty="0"/>
          </a:p>
        </p:txBody>
      </p:sp>
      <p:sp>
        <p:nvSpPr>
          <p:cNvPr id="4" name="Tijdelijke aanduiding voor dianummer 3"/>
          <p:cNvSpPr>
            <a:spLocks noGrp="1"/>
          </p:cNvSpPr>
          <p:nvPr>
            <p:ph type="sldNum" sz="quarter" idx="10"/>
          </p:nvPr>
        </p:nvSpPr>
        <p:spPr/>
        <p:txBody>
          <a:bodyPr/>
          <a:lstStyle/>
          <a:p>
            <a:fld id="{C909A464-1CCD-4D5C-B392-CA6C1F46A952}" type="slidenum">
              <a:rPr lang="nl-BE" smtClean="0"/>
              <a:t>6</a:t>
            </a:fld>
            <a:endParaRPr lang="nl-BE"/>
          </a:p>
        </p:txBody>
      </p:sp>
    </p:spTree>
    <p:extLst>
      <p:ext uri="{BB962C8B-B14F-4D97-AF65-F5344CB8AC3E}">
        <p14:creationId xmlns:p14="http://schemas.microsoft.com/office/powerpoint/2010/main" val="325268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Social</a:t>
            </a:r>
            <a:r>
              <a:rPr lang="nl-NL" baseline="0" dirty="0"/>
              <a:t> </a:t>
            </a:r>
            <a:r>
              <a:rPr lang="nl-NL" baseline="0" dirty="0" err="1"/>
              <a:t>entrepreneurship</a:t>
            </a:r>
            <a:r>
              <a:rPr lang="nl-NL" baseline="0" dirty="0"/>
              <a:t> must </a:t>
            </a:r>
            <a:r>
              <a:rPr lang="nl-NL" baseline="0" dirty="0" err="1"/>
              <a:t>result</a:t>
            </a:r>
            <a:r>
              <a:rPr lang="nl-NL" baseline="0" dirty="0"/>
              <a:t> in </a:t>
            </a:r>
            <a:r>
              <a:rPr lang="nl-NL" baseline="0" dirty="0" err="1"/>
              <a:t>social</a:t>
            </a:r>
            <a:r>
              <a:rPr lang="nl-NL" baseline="0" dirty="0"/>
              <a:t> </a:t>
            </a:r>
            <a:r>
              <a:rPr lang="nl-NL" baseline="0" dirty="0" err="1"/>
              <a:t>value</a:t>
            </a:r>
            <a:r>
              <a:rPr lang="nl-NL" baseline="0" dirty="0"/>
              <a:t>, </a:t>
            </a:r>
            <a:r>
              <a:rPr lang="nl-NL" baseline="0" dirty="0" err="1"/>
              <a:t>profit</a:t>
            </a:r>
            <a:r>
              <a:rPr lang="nl-NL" baseline="0" dirty="0"/>
              <a:t> </a:t>
            </a:r>
            <a:r>
              <a:rPr lang="nl-NL" baseline="0" dirty="0" err="1"/>
              <a:t>can</a:t>
            </a:r>
            <a:r>
              <a:rPr lang="nl-NL" baseline="0" dirty="0"/>
              <a:t> </a:t>
            </a:r>
            <a:r>
              <a:rPr lang="nl-NL" baseline="0" dirty="0" err="1"/>
              <a:t>social</a:t>
            </a:r>
            <a:r>
              <a:rPr lang="nl-NL" baseline="0" dirty="0"/>
              <a:t> </a:t>
            </a:r>
            <a:r>
              <a:rPr lang="nl-NL" baseline="0" dirty="0" err="1"/>
              <a:t>value</a:t>
            </a:r>
            <a:r>
              <a:rPr lang="nl-NL" baseline="0" dirty="0"/>
              <a:t> is a must.</a:t>
            </a:r>
            <a:endParaRPr lang="nl-NL" dirty="0"/>
          </a:p>
        </p:txBody>
      </p:sp>
      <p:sp>
        <p:nvSpPr>
          <p:cNvPr id="4" name="Tijdelijke aanduiding voor dianummer 3"/>
          <p:cNvSpPr>
            <a:spLocks noGrp="1"/>
          </p:cNvSpPr>
          <p:nvPr>
            <p:ph type="sldNum" sz="quarter" idx="10"/>
          </p:nvPr>
        </p:nvSpPr>
        <p:spPr/>
        <p:txBody>
          <a:bodyPr/>
          <a:lstStyle/>
          <a:p>
            <a:fld id="{C909A464-1CCD-4D5C-B392-CA6C1F46A952}" type="slidenum">
              <a:rPr lang="nl-BE" smtClean="0"/>
              <a:t>7</a:t>
            </a:fld>
            <a:endParaRPr lang="nl-BE"/>
          </a:p>
        </p:txBody>
      </p:sp>
    </p:spTree>
    <p:extLst>
      <p:ext uri="{BB962C8B-B14F-4D97-AF65-F5344CB8AC3E}">
        <p14:creationId xmlns:p14="http://schemas.microsoft.com/office/powerpoint/2010/main" val="4126516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IT IS A BIT BLACK</a:t>
            </a:r>
            <a:r>
              <a:rPr lang="nl-NL" baseline="0" dirty="0"/>
              <a:t> AND WHITE BECAUSE THER ARE EXCEPTIONS SOMETIMES BUSINESS HAVE A MAJOR IMPACT BECAUSE OF THE MEANS</a:t>
            </a:r>
          </a:p>
          <a:p>
            <a:r>
              <a:rPr lang="nl-NL" baseline="0" dirty="0"/>
              <a:t>TIGER POWER</a:t>
            </a:r>
          </a:p>
          <a:p>
            <a:r>
              <a:rPr lang="nl-NL" baseline="0" dirty="0"/>
              <a:t>RUBENS MENIN TEIXEIRA DE SOUZA 2018  WORLD ENTREPRENEUR BUILDING  PREFAB BUILDINGS FOR THE POOR</a:t>
            </a:r>
            <a:endParaRPr lang="nl-NL" dirty="0"/>
          </a:p>
        </p:txBody>
      </p:sp>
      <p:sp>
        <p:nvSpPr>
          <p:cNvPr id="4" name="Tijdelijke aanduiding voor dianummer 3"/>
          <p:cNvSpPr>
            <a:spLocks noGrp="1"/>
          </p:cNvSpPr>
          <p:nvPr>
            <p:ph type="sldNum" sz="quarter" idx="10"/>
          </p:nvPr>
        </p:nvSpPr>
        <p:spPr/>
        <p:txBody>
          <a:bodyPr/>
          <a:lstStyle/>
          <a:p>
            <a:fld id="{C909A464-1CCD-4D5C-B392-CA6C1F46A952}" type="slidenum">
              <a:rPr lang="nl-BE" smtClean="0"/>
              <a:t>8</a:t>
            </a:fld>
            <a:endParaRPr lang="nl-BE"/>
          </a:p>
        </p:txBody>
      </p:sp>
    </p:spTree>
    <p:extLst>
      <p:ext uri="{BB962C8B-B14F-4D97-AF65-F5344CB8AC3E}">
        <p14:creationId xmlns:p14="http://schemas.microsoft.com/office/powerpoint/2010/main" val="206777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t>But </a:t>
            </a:r>
            <a:r>
              <a:rPr lang="nl-NL" sz="1800" dirty="0" err="1"/>
              <a:t>both</a:t>
            </a:r>
            <a:r>
              <a:rPr lang="nl-NL" sz="1800" dirty="0"/>
              <a:t> are </a:t>
            </a:r>
            <a:r>
              <a:rPr lang="nl-NL" sz="1800" dirty="0" err="1"/>
              <a:t>there</a:t>
            </a:r>
            <a:r>
              <a:rPr lang="nl-NL" sz="1800" dirty="0"/>
              <a:t> </a:t>
            </a:r>
            <a:r>
              <a:rPr lang="nl-NL" sz="1800" dirty="0" err="1"/>
              <a:t>to</a:t>
            </a:r>
            <a:r>
              <a:rPr lang="nl-NL" sz="1800" dirty="0"/>
              <a:t> </a:t>
            </a:r>
            <a:r>
              <a:rPr lang="nl-NL" sz="1800" dirty="0" err="1"/>
              <a:t>fulfill</a:t>
            </a:r>
            <a:r>
              <a:rPr lang="nl-NL" sz="1800" dirty="0"/>
              <a:t> </a:t>
            </a:r>
            <a:r>
              <a:rPr lang="nl-NL" sz="1800" dirty="0" err="1"/>
              <a:t>needs</a:t>
            </a:r>
            <a:r>
              <a:rPr lang="nl-NL" sz="1800" dirty="0"/>
              <a:t>!!!!!</a:t>
            </a:r>
          </a:p>
          <a:p>
            <a:endParaRPr lang="nl-NL" sz="1800" dirty="0"/>
          </a:p>
          <a:p>
            <a:r>
              <a:rPr lang="nl-NL" sz="1800" dirty="0" err="1"/>
              <a:t>Inclusion</a:t>
            </a:r>
            <a:r>
              <a:rPr lang="nl-NL" sz="1800" dirty="0"/>
              <a:t> toegevoegd</a:t>
            </a:r>
          </a:p>
        </p:txBody>
      </p:sp>
      <p:sp>
        <p:nvSpPr>
          <p:cNvPr id="4" name="Tijdelijke aanduiding voor dianummer 3"/>
          <p:cNvSpPr>
            <a:spLocks noGrp="1"/>
          </p:cNvSpPr>
          <p:nvPr>
            <p:ph type="sldNum" sz="quarter" idx="10"/>
          </p:nvPr>
        </p:nvSpPr>
        <p:spPr/>
        <p:txBody>
          <a:bodyPr/>
          <a:lstStyle/>
          <a:p>
            <a:fld id="{C909A464-1CCD-4D5C-B392-CA6C1F46A952}" type="slidenum">
              <a:rPr lang="nl-BE" smtClean="0"/>
              <a:t>9</a:t>
            </a:fld>
            <a:endParaRPr lang="nl-BE"/>
          </a:p>
        </p:txBody>
      </p:sp>
    </p:spTree>
    <p:extLst>
      <p:ext uri="{BB962C8B-B14F-4D97-AF65-F5344CB8AC3E}">
        <p14:creationId xmlns:p14="http://schemas.microsoft.com/office/powerpoint/2010/main" val="2796685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Drayton is the founder and current chair of </a:t>
            </a:r>
            <a:r>
              <a:rPr lang="en-US" dirty="0" err="1">
                <a:hlinkClick r:id="rId3" tooltip="Ashoka: Innovators for the Public"/>
              </a:rPr>
              <a:t>Ashoka</a:t>
            </a:r>
            <a:r>
              <a:rPr lang="en-US" dirty="0">
                <a:hlinkClick r:id="rId3" tooltip="Ashoka: Innovators for the Public"/>
              </a:rPr>
              <a:t>: Innovators for the Public</a:t>
            </a:r>
            <a:r>
              <a:rPr lang="en-US" dirty="0"/>
              <a:t>, a </a:t>
            </a:r>
            <a:r>
              <a:rPr lang="en-US" dirty="0">
                <a:hlinkClick r:id="rId4" tooltip="501(c)(3)"/>
              </a:rPr>
              <a:t>501(c)(3)</a:t>
            </a:r>
            <a:r>
              <a:rPr lang="en-US" dirty="0"/>
              <a:t> </a:t>
            </a:r>
            <a:r>
              <a:rPr lang="en-US" dirty="0">
                <a:hlinkClick r:id="rId5" tooltip="Nonprofit organization"/>
              </a:rPr>
              <a:t>organization</a:t>
            </a:r>
            <a:r>
              <a:rPr lang="en-US" dirty="0"/>
              <a:t> dedicated to finding and fostering social entrepreneurs worldwide. Drayton also chairs two other 501(c)(3) organizations, namely Youth Venture and Get America Working!</a:t>
            </a:r>
          </a:p>
          <a:p>
            <a:r>
              <a:rPr lang="en-US" dirty="0"/>
              <a:t>Drayton's philosophy of social entrepreneurs are individuals with innovative solutions to society's most pressing social problems. </a:t>
            </a:r>
          </a:p>
          <a:p>
            <a:endParaRPr lang="nl-BE" dirty="0"/>
          </a:p>
        </p:txBody>
      </p:sp>
      <p:sp>
        <p:nvSpPr>
          <p:cNvPr id="4" name="Tijdelijke aanduiding voor dianummer 3"/>
          <p:cNvSpPr>
            <a:spLocks noGrp="1"/>
          </p:cNvSpPr>
          <p:nvPr>
            <p:ph type="sldNum" sz="quarter" idx="10"/>
          </p:nvPr>
        </p:nvSpPr>
        <p:spPr/>
        <p:txBody>
          <a:bodyPr/>
          <a:lstStyle/>
          <a:p>
            <a:fld id="{C909A464-1CCD-4D5C-B392-CA6C1F46A952}" type="slidenum">
              <a:rPr lang="nl-BE" smtClean="0"/>
              <a:t>11</a:t>
            </a:fld>
            <a:endParaRPr lang="nl-BE"/>
          </a:p>
        </p:txBody>
      </p:sp>
    </p:spTree>
    <p:extLst>
      <p:ext uri="{BB962C8B-B14F-4D97-AF65-F5344CB8AC3E}">
        <p14:creationId xmlns:p14="http://schemas.microsoft.com/office/powerpoint/2010/main" val="1517486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err="1">
                <a:solidFill>
                  <a:schemeClr val="tx1"/>
                </a:solidFill>
                <a:effectLst/>
                <a:latin typeface="+mn-lt"/>
                <a:ea typeface="+mn-ea"/>
                <a:cs typeface="+mn-cs"/>
              </a:rPr>
              <a:t>StreetWize</a:t>
            </a:r>
            <a:r>
              <a:rPr lang="nl-BE" sz="1200" kern="1200" dirty="0">
                <a:solidFill>
                  <a:schemeClr val="tx1"/>
                </a:solidFill>
                <a:effectLst/>
                <a:latin typeface="+mn-lt"/>
                <a:ea typeface="+mn-ea"/>
                <a:cs typeface="+mn-cs"/>
              </a:rPr>
              <a:t>: filmpje</a:t>
            </a:r>
          </a:p>
          <a:p>
            <a:r>
              <a:rPr lang="nl-BE" sz="1200" kern="1200" dirty="0">
                <a:solidFill>
                  <a:schemeClr val="tx1"/>
                </a:solidFill>
                <a:effectLst/>
                <a:latin typeface="+mn-lt"/>
                <a:ea typeface="+mn-ea"/>
                <a:cs typeface="+mn-cs"/>
              </a:rPr>
              <a:t>ROOF FOOD is an </a:t>
            </a:r>
            <a:r>
              <a:rPr lang="nl-BE" sz="1200" b="1" kern="1200" dirty="0">
                <a:solidFill>
                  <a:schemeClr val="tx1"/>
                </a:solidFill>
                <a:effectLst/>
                <a:latin typeface="+mn-lt"/>
                <a:ea typeface="+mn-ea"/>
                <a:cs typeface="+mn-cs"/>
              </a:rPr>
              <a:t>urban agricultural project </a:t>
            </a:r>
            <a:r>
              <a:rPr lang="nl-BE" sz="1200" kern="1200" dirty="0">
                <a:solidFill>
                  <a:schemeClr val="tx1"/>
                </a:solidFill>
                <a:effectLst/>
                <a:latin typeface="+mn-lt"/>
                <a:ea typeface="+mn-ea"/>
                <a:cs typeface="+mn-cs"/>
              </a:rPr>
              <a:t>linked to vegetarian catering. Our mission is to bring healthy and ecological food closer to the general public and to bring a strong and sustainable story: By promoting </a:t>
            </a:r>
            <a:r>
              <a:rPr lang="nl-BE" sz="1200" b="1" kern="1200" dirty="0">
                <a:solidFill>
                  <a:schemeClr val="tx1"/>
                </a:solidFill>
                <a:effectLst/>
                <a:latin typeface="+mn-lt"/>
                <a:ea typeface="+mn-ea"/>
                <a:cs typeface="+mn-cs"/>
              </a:rPr>
              <a:t>vegetarian meals with organic vegetables, delivered by a bicycle courier</a:t>
            </a:r>
            <a:r>
              <a:rPr lang="nl-BE" sz="1200" kern="1200" dirty="0">
                <a:solidFill>
                  <a:schemeClr val="tx1"/>
                </a:solidFill>
                <a:effectLst/>
                <a:latin typeface="+mn-lt"/>
                <a:ea typeface="+mn-ea"/>
                <a:cs typeface="+mn-cs"/>
              </a:rPr>
              <a:t>, we save a lot of tons of CO2 every year. </a:t>
            </a:r>
          </a:p>
          <a:p>
            <a:r>
              <a:rPr lang="nl-BE" sz="1200" kern="1200" dirty="0">
                <a:solidFill>
                  <a:schemeClr val="tx1"/>
                </a:solidFill>
                <a:effectLst/>
                <a:latin typeface="+mn-lt"/>
                <a:ea typeface="+mn-ea"/>
                <a:cs typeface="+mn-cs"/>
              </a:rPr>
              <a:t>We want to give people who fall </a:t>
            </a:r>
            <a:r>
              <a:rPr lang="nl-BE" sz="1200" b="1" kern="1200" dirty="0">
                <a:solidFill>
                  <a:schemeClr val="tx1"/>
                </a:solidFill>
                <a:effectLst/>
                <a:latin typeface="+mn-lt"/>
                <a:ea typeface="+mn-ea"/>
                <a:cs typeface="+mn-cs"/>
              </a:rPr>
              <a:t>outside the regular employment circuit a new chance by means of social employment</a:t>
            </a:r>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ROF FOOD is a cooperative company and would like to baptize its own beans, independent of structural subsidies.</a:t>
            </a:r>
          </a:p>
          <a:p>
            <a:endParaRPr lang="nl-BE"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Translated with www.DeepL.com/Translator</a:t>
            </a:r>
            <a:endParaRPr lang="nl-BE" dirty="0"/>
          </a:p>
        </p:txBody>
      </p:sp>
      <p:sp>
        <p:nvSpPr>
          <p:cNvPr id="4" name="Tijdelijke aanduiding voor dianummer 3"/>
          <p:cNvSpPr>
            <a:spLocks noGrp="1"/>
          </p:cNvSpPr>
          <p:nvPr>
            <p:ph type="sldNum" sz="quarter" idx="10"/>
          </p:nvPr>
        </p:nvSpPr>
        <p:spPr/>
        <p:txBody>
          <a:bodyPr/>
          <a:lstStyle/>
          <a:p>
            <a:fld id="{C909A464-1CCD-4D5C-B392-CA6C1F46A952}" type="slidenum">
              <a:rPr lang="nl-BE" smtClean="0"/>
              <a:t>14</a:t>
            </a:fld>
            <a:endParaRPr lang="nl-BE"/>
          </a:p>
        </p:txBody>
      </p:sp>
    </p:spTree>
    <p:extLst>
      <p:ext uri="{BB962C8B-B14F-4D97-AF65-F5344CB8AC3E}">
        <p14:creationId xmlns:p14="http://schemas.microsoft.com/office/powerpoint/2010/main" val="2859586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a:t>1 </a:t>
            </a:r>
            <a:r>
              <a:rPr lang="nl-BE" b="1" dirty="0" err="1"/>
              <a:t>toit</a:t>
            </a:r>
            <a:r>
              <a:rPr lang="nl-BE" b="1" dirty="0"/>
              <a:t> 2 </a:t>
            </a:r>
            <a:r>
              <a:rPr lang="nl-BE" b="1" dirty="0" err="1"/>
              <a:t>ages</a:t>
            </a:r>
            <a:r>
              <a:rPr lang="nl-BE" dirty="0"/>
              <a:t>: </a:t>
            </a:r>
            <a:r>
              <a:rPr lang="nl-BE" dirty="0" err="1"/>
              <a:t>intergenerational</a:t>
            </a:r>
            <a:r>
              <a:rPr lang="nl-BE" dirty="0"/>
              <a:t> </a:t>
            </a:r>
            <a:r>
              <a:rPr lang="nl-BE" dirty="0" err="1"/>
              <a:t>housing</a:t>
            </a:r>
            <a:r>
              <a:rPr lang="nl-BE" dirty="0"/>
              <a:t>: student-senior; family-student</a:t>
            </a:r>
          </a:p>
          <a:p>
            <a:r>
              <a:rPr lang="nl-BE" b="1" dirty="0" err="1"/>
              <a:t>Alveus</a:t>
            </a:r>
            <a:r>
              <a:rPr lang="nl-BE" dirty="0"/>
              <a:t>: Onze coöperatie met sociaal oogmerk </a:t>
            </a:r>
            <a:r>
              <a:rPr lang="nl-BE" dirty="0" err="1"/>
              <a:t>Alveus</a:t>
            </a:r>
            <a:r>
              <a:rPr lang="nl-BE" dirty="0"/>
              <a:t> heeft tot doel om de meest ecologische en ethische uitvaarten te organiseren waarbij sociaal engagement en eerlijke prijzen voorop staan.</a:t>
            </a:r>
          </a:p>
          <a:p>
            <a:r>
              <a:rPr lang="nl-BE" b="1" dirty="0" err="1"/>
              <a:t>Ethiquable</a:t>
            </a:r>
            <a:r>
              <a:rPr lang="nl-BE" dirty="0"/>
              <a:t>: fair </a:t>
            </a:r>
            <a:r>
              <a:rPr lang="nl-BE" dirty="0" err="1"/>
              <a:t>trade</a:t>
            </a:r>
            <a:r>
              <a:rPr lang="nl-BE" dirty="0"/>
              <a:t> </a:t>
            </a:r>
            <a:r>
              <a:rPr lang="nl-BE" dirty="0" err="1"/>
              <a:t>products</a:t>
            </a:r>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b="1" dirty="0"/>
              <a:t>Urban farm company</a:t>
            </a:r>
            <a:r>
              <a:rPr lang="nl-BE" dirty="0"/>
              <a:t>: </a:t>
            </a:r>
            <a:r>
              <a:rPr lang="nl-BE" sz="1200" b="0" i="0" u="none" strike="noStrike" kern="1200" baseline="0" dirty="0">
                <a:solidFill>
                  <a:schemeClr val="tx1"/>
                </a:solidFill>
                <a:latin typeface="+mn-lt"/>
                <a:ea typeface="+mn-ea"/>
                <a:cs typeface="+mn-cs"/>
              </a:rPr>
              <a:t>Stadsboerderij van 4.000 m2 op de daken van het nieuwe slachthuis van Anderlecht voor de teelt van lokale groenten. </a:t>
            </a:r>
            <a:r>
              <a:rPr lang="en-US" dirty="0"/>
              <a:t>We apply a combination of rigorous scientific detail and a creative business approach to advise private companies, architects, real estate developers and public authorities on their urban farming projects.</a:t>
            </a:r>
            <a:r>
              <a:rPr lang="nl-BE"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i="0" u="none" strike="noStrike" kern="1200" baseline="0" dirty="0" err="1">
                <a:solidFill>
                  <a:schemeClr val="tx1"/>
                </a:solidFill>
                <a:latin typeface="+mn-lt"/>
                <a:ea typeface="+mn-ea"/>
                <a:cs typeface="+mn-cs"/>
              </a:rPr>
              <a:t>Infirmiers</a:t>
            </a:r>
            <a:r>
              <a:rPr lang="nl-BE" sz="1200" b="1" i="0" u="none" strike="noStrike" kern="1200" baseline="0" dirty="0">
                <a:solidFill>
                  <a:schemeClr val="tx1"/>
                </a:solidFill>
                <a:latin typeface="+mn-lt"/>
                <a:ea typeface="+mn-ea"/>
                <a:cs typeface="+mn-cs"/>
              </a:rPr>
              <a:t> de la </a:t>
            </a:r>
            <a:r>
              <a:rPr lang="nl-BE" sz="1200" b="1" i="0" u="none" strike="noStrike" kern="1200" baseline="0" dirty="0" err="1">
                <a:solidFill>
                  <a:schemeClr val="tx1"/>
                </a:solidFill>
                <a:latin typeface="+mn-lt"/>
                <a:ea typeface="+mn-ea"/>
                <a:cs typeface="+mn-cs"/>
              </a:rPr>
              <a:t>rue</a:t>
            </a:r>
            <a:r>
              <a:rPr lang="nl-BE" sz="1200" b="1" i="0" u="none" strike="noStrike" kern="1200" baseline="0" dirty="0">
                <a:solidFill>
                  <a:schemeClr val="tx1"/>
                </a:solidFill>
                <a:latin typeface="+mn-lt"/>
                <a:ea typeface="+mn-ea"/>
                <a:cs typeface="+mn-cs"/>
              </a:rPr>
              <a:t>: </a:t>
            </a:r>
            <a:r>
              <a:rPr lang="nl-BE" sz="1200" b="0" i="0" u="none" strike="noStrike" kern="1200" baseline="0" dirty="0">
                <a:solidFill>
                  <a:schemeClr val="tx1"/>
                </a:solidFill>
                <a:latin typeface="+mn-lt"/>
                <a:ea typeface="+mn-ea"/>
                <a:cs typeface="+mn-cs"/>
              </a:rPr>
              <a:t>Patiënten ter plaatse verzorgen, namelijk op straat, gratis. Sociale herintegratie van daklozen.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i="0" u="none" strike="noStrike" kern="1200" baseline="0" dirty="0" err="1">
                <a:solidFill>
                  <a:schemeClr val="tx1"/>
                </a:solidFill>
                <a:latin typeface="+mn-lt"/>
                <a:ea typeface="+mn-ea"/>
                <a:cs typeface="+mn-cs"/>
              </a:rPr>
              <a:t>Peerby</a:t>
            </a:r>
            <a:r>
              <a:rPr lang="nl-BE" sz="1200" b="0" i="0" u="none" strike="noStrike" kern="1200" baseline="0" dirty="0">
                <a:solidFill>
                  <a:schemeClr val="tx1"/>
                </a:solidFill>
                <a:latin typeface="+mn-lt"/>
                <a:ea typeface="+mn-ea"/>
                <a:cs typeface="+mn-cs"/>
              </a:rPr>
              <a:t>:  gebruik maken van spullen van mensen uit de buurt</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i="0" u="none" strike="noStrike" kern="1200" baseline="0" dirty="0">
                <a:solidFill>
                  <a:schemeClr val="tx1"/>
                </a:solidFill>
                <a:latin typeface="+mn-lt"/>
                <a:ea typeface="+mn-ea"/>
                <a:cs typeface="+mn-cs"/>
              </a:rPr>
              <a:t>Tejo</a:t>
            </a:r>
            <a:r>
              <a:rPr lang="nl-BE" sz="1200" b="0" i="0" u="none" strike="noStrike" kern="1200" baseline="0" dirty="0">
                <a:solidFill>
                  <a:schemeClr val="tx1"/>
                </a:solidFill>
                <a:latin typeface="+mn-lt"/>
                <a:ea typeface="+mn-ea"/>
                <a:cs typeface="+mn-cs"/>
              </a:rPr>
              <a:t>: therapeutic assistance for people between 10 and 20 years old,with mental problems</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i="0" u="none" strike="noStrike" kern="1200" baseline="0" dirty="0">
                <a:solidFill>
                  <a:schemeClr val="tx1"/>
                </a:solidFill>
                <a:latin typeface="+mn-lt"/>
                <a:ea typeface="+mn-ea"/>
                <a:cs typeface="+mn-cs"/>
              </a:rPr>
              <a:t>Waak</a:t>
            </a:r>
            <a:r>
              <a:rPr lang="nl-BE" sz="1200" b="0" i="0" u="none" strike="noStrike" kern="1200" baseline="0" dirty="0">
                <a:solidFill>
                  <a:schemeClr val="tx1"/>
                </a:solidFill>
                <a:latin typeface="+mn-lt"/>
                <a:ea typeface="+mn-ea"/>
                <a:cs typeface="+mn-cs"/>
              </a:rPr>
              <a:t>: p</a:t>
            </a:r>
            <a:r>
              <a:rPr lang="en-US" dirty="0" err="1"/>
              <a:t>rovides</a:t>
            </a:r>
            <a:r>
              <a:rPr lang="en-US" dirty="0"/>
              <a:t> customers with tailor-made solutions through the creation of adapted jobs for our employees with working disabilities. 1800 people work over there</a:t>
            </a:r>
            <a:endParaRPr lang="nl-BE" dirty="0"/>
          </a:p>
        </p:txBody>
      </p:sp>
      <p:sp>
        <p:nvSpPr>
          <p:cNvPr id="4" name="Tijdelijke aanduiding voor dianummer 3"/>
          <p:cNvSpPr>
            <a:spLocks noGrp="1"/>
          </p:cNvSpPr>
          <p:nvPr>
            <p:ph type="sldNum" sz="quarter" idx="10"/>
          </p:nvPr>
        </p:nvSpPr>
        <p:spPr/>
        <p:txBody>
          <a:bodyPr/>
          <a:lstStyle/>
          <a:p>
            <a:fld id="{C909A464-1CCD-4D5C-B392-CA6C1F46A952}" type="slidenum">
              <a:rPr lang="nl-BE" smtClean="0"/>
              <a:t>15</a:t>
            </a:fld>
            <a:endParaRPr lang="nl-BE"/>
          </a:p>
        </p:txBody>
      </p:sp>
    </p:spTree>
    <p:extLst>
      <p:ext uri="{BB962C8B-B14F-4D97-AF65-F5344CB8AC3E}">
        <p14:creationId xmlns:p14="http://schemas.microsoft.com/office/powerpoint/2010/main" val="3821179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ro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solidFill>
                  <a:srgbClr val="FFFFFF"/>
                </a:solidFill>
              </a:defRPr>
            </a:lvl1pPr>
          </a:lstStyle>
          <a:p>
            <a:r>
              <a:rPr lang="nl-NL"/>
              <a:t>Klik om de stijl te bewerken</a:t>
            </a:r>
            <a:endParaRPr lang="nl-NL" dirty="0"/>
          </a:p>
        </p:txBody>
      </p:sp>
      <p:sp>
        <p:nvSpPr>
          <p:cNvPr id="3" name="Subtitel 2"/>
          <p:cNvSpPr>
            <a:spLocks noGrp="1"/>
          </p:cNvSpPr>
          <p:nvPr>
            <p:ph type="subTitle" idx="1"/>
          </p:nvPr>
        </p:nvSpPr>
        <p:spPr>
          <a:xfrm>
            <a:off x="685800" y="3886200"/>
            <a:ext cx="708660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p>
            <a:fld id="{E5EA22E9-310B-DD4F-BDEE-038AF7EF28F9}" type="datetime1">
              <a:rPr lang="nl-BE" smtClean="0"/>
              <a:t>11/09/19</a:t>
            </a:fld>
            <a:endParaRPr lang="nl-NL"/>
          </a:p>
        </p:txBody>
      </p:sp>
      <p:sp>
        <p:nvSpPr>
          <p:cNvPr id="5" name="Tijdelijke aanduiding voor voettekst 4"/>
          <p:cNvSpPr>
            <a:spLocks noGrp="1"/>
          </p:cNvSpPr>
          <p:nvPr>
            <p:ph type="ftr" sz="quarter" idx="11"/>
          </p:nvPr>
        </p:nvSpPr>
        <p:spPr/>
        <p:txBody>
          <a:bodyPr/>
          <a:lstStyle/>
          <a:p>
            <a:r>
              <a:rPr lang="nl-NL"/>
              <a:t>Entrepreneurship and Communication in multicultural teams-ECMT+ 2016 1-FI01-KA203-022743</a:t>
            </a:r>
          </a:p>
        </p:txBody>
      </p:sp>
      <p:sp>
        <p:nvSpPr>
          <p:cNvPr id="6" name="Tijdelijke aanduiding voor dianummer 5"/>
          <p:cNvSpPr>
            <a:spLocks noGrp="1"/>
          </p:cNvSpPr>
          <p:nvPr>
            <p:ph type="sldNum" sz="quarter" idx="12"/>
          </p:nvPr>
        </p:nvSpPr>
        <p:spPr/>
        <p:txBody>
          <a:bodyPr/>
          <a:lstStyle/>
          <a:p>
            <a:fld id="{26D8BCDC-9EF3-324C-9A1A-77C789016D7D}" type="slidenum">
              <a:rPr lang="nl-NL" smtClean="0"/>
              <a:t>‹nr.›</a:t>
            </a:fld>
            <a:endParaRPr lang="nl-NL"/>
          </a:p>
        </p:txBody>
      </p:sp>
    </p:spTree>
    <p:extLst>
      <p:ext uri="{BB962C8B-B14F-4D97-AF65-F5344CB8AC3E}">
        <p14:creationId xmlns:p14="http://schemas.microsoft.com/office/powerpoint/2010/main" val="1850743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D72A64E-4FA3-6946-BF7F-F5C98CBCA6A3}" type="datetime1">
              <a:rPr lang="nl-BE" smtClean="0"/>
              <a:t>11/09/19</a:t>
            </a:fld>
            <a:endParaRPr lang="nl-NL"/>
          </a:p>
        </p:txBody>
      </p:sp>
      <p:sp>
        <p:nvSpPr>
          <p:cNvPr id="4" name="Tijdelijke aanduiding voor voettekst 3"/>
          <p:cNvSpPr>
            <a:spLocks noGrp="1"/>
          </p:cNvSpPr>
          <p:nvPr>
            <p:ph type="ftr" sz="quarter" idx="11"/>
          </p:nvPr>
        </p:nvSpPr>
        <p:spPr/>
        <p:txBody>
          <a:bodyPr/>
          <a:lstStyle/>
          <a:p>
            <a:r>
              <a:rPr lang="nl-NL"/>
              <a:t>Entrepreneurship and Communication in multicultural teams-ECMT+ 2016 1-FI01-KA203-022743</a:t>
            </a:r>
          </a:p>
        </p:txBody>
      </p:sp>
      <p:sp>
        <p:nvSpPr>
          <p:cNvPr id="5" name="Tijdelijke aanduiding voor dianummer 4"/>
          <p:cNvSpPr>
            <a:spLocks noGrp="1"/>
          </p:cNvSpPr>
          <p:nvPr>
            <p:ph type="sldNum" sz="quarter" idx="12"/>
          </p:nvPr>
        </p:nvSpPr>
        <p:spPr/>
        <p:txBody>
          <a:bodyPr/>
          <a:lstStyle/>
          <a:p>
            <a:fld id="{26D8BCDC-9EF3-324C-9A1A-77C789016D7D}" type="slidenum">
              <a:rPr lang="nl-NL" smtClean="0"/>
              <a:t>‹nr.›</a:t>
            </a:fld>
            <a:endParaRPr lang="nl-NL"/>
          </a:p>
        </p:txBody>
      </p:sp>
    </p:spTree>
    <p:extLst>
      <p:ext uri="{BB962C8B-B14F-4D97-AF65-F5344CB8AC3E}">
        <p14:creationId xmlns:p14="http://schemas.microsoft.com/office/powerpoint/2010/main" val="165831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6D96378-7B3C-E148-9C3B-A654B07E6201}" type="datetime1">
              <a:rPr lang="nl-BE" smtClean="0"/>
              <a:t>11/09/19</a:t>
            </a:fld>
            <a:endParaRPr lang="nl-NL"/>
          </a:p>
        </p:txBody>
      </p:sp>
      <p:sp>
        <p:nvSpPr>
          <p:cNvPr id="3" name="Tijdelijke aanduiding voor voettekst 2"/>
          <p:cNvSpPr>
            <a:spLocks noGrp="1"/>
          </p:cNvSpPr>
          <p:nvPr>
            <p:ph type="ftr" sz="quarter" idx="11"/>
          </p:nvPr>
        </p:nvSpPr>
        <p:spPr/>
        <p:txBody>
          <a:bodyPr/>
          <a:lstStyle/>
          <a:p>
            <a:r>
              <a:rPr lang="nl-NL"/>
              <a:t>Entrepreneurship and Communication in multicultural teams-ECMT+ 2016 1-FI01-KA203-022743</a:t>
            </a:r>
          </a:p>
        </p:txBody>
      </p:sp>
      <p:sp>
        <p:nvSpPr>
          <p:cNvPr id="4" name="Tijdelijke aanduiding voor dianummer 3"/>
          <p:cNvSpPr>
            <a:spLocks noGrp="1"/>
          </p:cNvSpPr>
          <p:nvPr>
            <p:ph type="sldNum" sz="quarter" idx="12"/>
          </p:nvPr>
        </p:nvSpPr>
        <p:spPr/>
        <p:txBody>
          <a:bodyPr/>
          <a:lstStyle/>
          <a:p>
            <a:fld id="{26D8BCDC-9EF3-324C-9A1A-77C789016D7D}" type="slidenum">
              <a:rPr lang="nl-NL" smtClean="0"/>
              <a:t>‹nr.›</a:t>
            </a:fld>
            <a:endParaRPr lang="nl-NL"/>
          </a:p>
        </p:txBody>
      </p:sp>
    </p:spTree>
    <p:extLst>
      <p:ext uri="{BB962C8B-B14F-4D97-AF65-F5344CB8AC3E}">
        <p14:creationId xmlns:p14="http://schemas.microsoft.com/office/powerpoint/2010/main" val="340987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oud met bij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49EB237-FB90-5243-A07D-FF3BB2D09F13}" type="datetime1">
              <a:rPr lang="nl-BE" smtClean="0"/>
              <a:t>11/09/19</a:t>
            </a:fld>
            <a:endParaRPr lang="nl-NL"/>
          </a:p>
        </p:txBody>
      </p:sp>
      <p:sp>
        <p:nvSpPr>
          <p:cNvPr id="6" name="Tijdelijke aanduiding voor voettekst 5"/>
          <p:cNvSpPr>
            <a:spLocks noGrp="1"/>
          </p:cNvSpPr>
          <p:nvPr>
            <p:ph type="ftr" sz="quarter" idx="11"/>
          </p:nvPr>
        </p:nvSpPr>
        <p:spPr/>
        <p:txBody>
          <a:bodyPr/>
          <a:lstStyle/>
          <a:p>
            <a:r>
              <a:rPr lang="nl-NL"/>
              <a:t>Entrepreneurship and Communication in multicultural teams-ECMT+ 2016 1-FI01-KA203-022743</a:t>
            </a:r>
          </a:p>
        </p:txBody>
      </p:sp>
      <p:sp>
        <p:nvSpPr>
          <p:cNvPr id="7" name="Tijdelijke aanduiding voor dianummer 6"/>
          <p:cNvSpPr>
            <a:spLocks noGrp="1"/>
          </p:cNvSpPr>
          <p:nvPr>
            <p:ph type="sldNum" sz="quarter" idx="12"/>
          </p:nvPr>
        </p:nvSpPr>
        <p:spPr/>
        <p:txBody>
          <a:bodyPr/>
          <a:lstStyle/>
          <a:p>
            <a:fld id="{26D8BCDC-9EF3-324C-9A1A-77C789016D7D}" type="slidenum">
              <a:rPr lang="nl-NL" smtClean="0"/>
              <a:t>‹nr.›</a:t>
            </a:fld>
            <a:endParaRPr lang="nl-NL"/>
          </a:p>
        </p:txBody>
      </p:sp>
    </p:spTree>
    <p:extLst>
      <p:ext uri="{BB962C8B-B14F-4D97-AF65-F5344CB8AC3E}">
        <p14:creationId xmlns:p14="http://schemas.microsoft.com/office/powerpoint/2010/main" val="2521227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afbeelding met bij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BA55350B-EF6A-2D4A-A86D-FA1D3D17F9B0}" type="datetime1">
              <a:rPr lang="nl-BE" smtClean="0"/>
              <a:t>11/09/19</a:t>
            </a:fld>
            <a:endParaRPr lang="nl-NL"/>
          </a:p>
        </p:txBody>
      </p:sp>
      <p:sp>
        <p:nvSpPr>
          <p:cNvPr id="6" name="Tijdelijke aanduiding voor voettekst 5"/>
          <p:cNvSpPr>
            <a:spLocks noGrp="1"/>
          </p:cNvSpPr>
          <p:nvPr>
            <p:ph type="ftr" sz="quarter" idx="11"/>
          </p:nvPr>
        </p:nvSpPr>
        <p:spPr/>
        <p:txBody>
          <a:bodyPr/>
          <a:lstStyle/>
          <a:p>
            <a:r>
              <a:rPr lang="nl-NL"/>
              <a:t>Entrepreneurship and Communication in multicultural teams-ECMT+ 2016 1-FI01-KA203-022743</a:t>
            </a:r>
          </a:p>
        </p:txBody>
      </p:sp>
      <p:sp>
        <p:nvSpPr>
          <p:cNvPr id="7" name="Tijdelijke aanduiding voor dianummer 6"/>
          <p:cNvSpPr>
            <a:spLocks noGrp="1"/>
          </p:cNvSpPr>
          <p:nvPr>
            <p:ph type="sldNum" sz="quarter" idx="12"/>
          </p:nvPr>
        </p:nvSpPr>
        <p:spPr/>
        <p:txBody>
          <a:bodyPr/>
          <a:lstStyle/>
          <a:p>
            <a:fld id="{26D8BCDC-9EF3-324C-9A1A-77C789016D7D}" type="slidenum">
              <a:rPr lang="nl-NL" smtClean="0"/>
              <a:t>‹nr.›</a:t>
            </a:fld>
            <a:endParaRPr lang="nl-NL"/>
          </a:p>
        </p:txBody>
      </p:sp>
    </p:spTree>
    <p:extLst>
      <p:ext uri="{BB962C8B-B14F-4D97-AF65-F5344CB8AC3E}">
        <p14:creationId xmlns:p14="http://schemas.microsoft.com/office/powerpoint/2010/main" val="2115963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en verticale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F9734DD-8F29-AF4A-BC9C-DFA93732F640}" type="datetime1">
              <a:rPr lang="nl-BE" smtClean="0"/>
              <a:t>11/09/19</a:t>
            </a:fld>
            <a:endParaRPr lang="nl-NL"/>
          </a:p>
        </p:txBody>
      </p:sp>
      <p:sp>
        <p:nvSpPr>
          <p:cNvPr id="5" name="Tijdelijke aanduiding voor voettekst 4"/>
          <p:cNvSpPr>
            <a:spLocks noGrp="1"/>
          </p:cNvSpPr>
          <p:nvPr>
            <p:ph type="ftr" sz="quarter" idx="11"/>
          </p:nvPr>
        </p:nvSpPr>
        <p:spPr/>
        <p:txBody>
          <a:bodyPr/>
          <a:lstStyle/>
          <a:p>
            <a:r>
              <a:rPr lang="nl-NL"/>
              <a:t>Entrepreneurship and Communication in multicultural teams-ECMT+ 2016 1-FI01-KA203-022743</a:t>
            </a:r>
          </a:p>
        </p:txBody>
      </p:sp>
      <p:sp>
        <p:nvSpPr>
          <p:cNvPr id="6" name="Tijdelijke aanduiding voor dianummer 5"/>
          <p:cNvSpPr>
            <a:spLocks noGrp="1"/>
          </p:cNvSpPr>
          <p:nvPr>
            <p:ph type="sldNum" sz="quarter" idx="12"/>
          </p:nvPr>
        </p:nvSpPr>
        <p:spPr/>
        <p:txBody>
          <a:bodyPr/>
          <a:lstStyle/>
          <a:p>
            <a:fld id="{26D8BCDC-9EF3-324C-9A1A-77C789016D7D}" type="slidenum">
              <a:rPr lang="nl-NL" smtClean="0"/>
              <a:t>‹nr.›</a:t>
            </a:fld>
            <a:endParaRPr lang="nl-NL"/>
          </a:p>
        </p:txBody>
      </p:sp>
    </p:spTree>
    <p:extLst>
      <p:ext uri="{BB962C8B-B14F-4D97-AF65-F5344CB8AC3E}">
        <p14:creationId xmlns:p14="http://schemas.microsoft.com/office/powerpoint/2010/main" val="683083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B3D1ABD-898C-D740-8721-9219E6C02E65}" type="datetime1">
              <a:rPr lang="nl-BE" smtClean="0"/>
              <a:t>11/09/19</a:t>
            </a:fld>
            <a:endParaRPr lang="nl-NL"/>
          </a:p>
        </p:txBody>
      </p:sp>
      <p:sp>
        <p:nvSpPr>
          <p:cNvPr id="5" name="Tijdelijke aanduiding voor voettekst 4"/>
          <p:cNvSpPr>
            <a:spLocks noGrp="1"/>
          </p:cNvSpPr>
          <p:nvPr>
            <p:ph type="ftr" sz="quarter" idx="11"/>
          </p:nvPr>
        </p:nvSpPr>
        <p:spPr/>
        <p:txBody>
          <a:bodyPr/>
          <a:lstStyle/>
          <a:p>
            <a:r>
              <a:rPr lang="nl-NL"/>
              <a:t>Entrepreneurship and Communication in multicultural teams-ECMT+ 2016 1-FI01-KA203-022743</a:t>
            </a:r>
          </a:p>
        </p:txBody>
      </p:sp>
      <p:sp>
        <p:nvSpPr>
          <p:cNvPr id="6" name="Tijdelijke aanduiding voor dianummer 5"/>
          <p:cNvSpPr>
            <a:spLocks noGrp="1"/>
          </p:cNvSpPr>
          <p:nvPr>
            <p:ph type="sldNum" sz="quarter" idx="12"/>
          </p:nvPr>
        </p:nvSpPr>
        <p:spPr/>
        <p:txBody>
          <a:bodyPr/>
          <a:lstStyle/>
          <a:p>
            <a:fld id="{26D8BCDC-9EF3-324C-9A1A-77C789016D7D}" type="slidenum">
              <a:rPr lang="nl-NL" smtClean="0"/>
              <a:t>‹nr.›</a:t>
            </a:fld>
            <a:endParaRPr lang="nl-NL"/>
          </a:p>
        </p:txBody>
      </p:sp>
    </p:spTree>
    <p:extLst>
      <p:ext uri="{BB962C8B-B14F-4D97-AF65-F5344CB8AC3E}">
        <p14:creationId xmlns:p14="http://schemas.microsoft.com/office/powerpoint/2010/main" val="875358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grij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NL" dirty="0"/>
          </a:p>
        </p:txBody>
      </p:sp>
      <p:sp>
        <p:nvSpPr>
          <p:cNvPr id="3" name="Subtitel 2"/>
          <p:cNvSpPr>
            <a:spLocks noGrp="1"/>
          </p:cNvSpPr>
          <p:nvPr>
            <p:ph type="subTitle" idx="1"/>
          </p:nvPr>
        </p:nvSpPr>
        <p:spPr>
          <a:xfrm>
            <a:off x="685800" y="3886200"/>
            <a:ext cx="70866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0FBA9EE7-EED2-AE48-AA1F-C38C455AE430}" type="datetime1">
              <a:rPr lang="nl-BE" smtClean="0"/>
              <a:t>11/09/19</a:t>
            </a:fld>
            <a:endParaRPr lang="nl-NL"/>
          </a:p>
        </p:txBody>
      </p:sp>
      <p:sp>
        <p:nvSpPr>
          <p:cNvPr id="5" name="Tijdelijke aanduiding voor voettekst 4"/>
          <p:cNvSpPr>
            <a:spLocks noGrp="1"/>
          </p:cNvSpPr>
          <p:nvPr>
            <p:ph type="ftr" sz="quarter" idx="11"/>
          </p:nvPr>
        </p:nvSpPr>
        <p:spPr/>
        <p:txBody>
          <a:bodyPr/>
          <a:lstStyle/>
          <a:p>
            <a:r>
              <a:rPr lang="nl-NL"/>
              <a:t>Entrepreneurship and Communication in multicultural teams-ECMT+ 2016 1-FI01-KA203-022743</a:t>
            </a:r>
          </a:p>
        </p:txBody>
      </p:sp>
      <p:sp>
        <p:nvSpPr>
          <p:cNvPr id="6" name="Tijdelijke aanduiding voor dianummer 5"/>
          <p:cNvSpPr>
            <a:spLocks noGrp="1"/>
          </p:cNvSpPr>
          <p:nvPr>
            <p:ph type="sldNum" sz="quarter" idx="12"/>
          </p:nvPr>
        </p:nvSpPr>
        <p:spPr/>
        <p:txBody>
          <a:bodyPr/>
          <a:lstStyle/>
          <a:p>
            <a:fld id="{26D8BCDC-9EF3-324C-9A1A-77C789016D7D}" type="slidenum">
              <a:rPr lang="nl-NL" smtClean="0"/>
              <a:t>‹nr.›</a:t>
            </a:fld>
            <a:endParaRPr lang="nl-NL"/>
          </a:p>
        </p:txBody>
      </p:sp>
    </p:spTree>
    <p:extLst>
      <p:ext uri="{BB962C8B-B14F-4D97-AF65-F5344CB8AC3E}">
        <p14:creationId xmlns:p14="http://schemas.microsoft.com/office/powerpoint/2010/main" val="3244748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ro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0"/>
          </p:nvPr>
        </p:nvSpPr>
        <p:spPr/>
        <p:txBody>
          <a:bodyPr/>
          <a:lstStyle/>
          <a:p>
            <a:fld id="{67F91D1F-579F-AC4A-9340-C9F813CB04EA}" type="datetime1">
              <a:rPr lang="nl-BE" smtClean="0"/>
              <a:t>11/09/19</a:t>
            </a:fld>
            <a:endParaRPr lang="nl-NL" dirty="0"/>
          </a:p>
        </p:txBody>
      </p:sp>
      <p:sp>
        <p:nvSpPr>
          <p:cNvPr id="11" name="Tijdelijke aanduiding voor voettekst 10"/>
          <p:cNvSpPr>
            <a:spLocks noGrp="1"/>
          </p:cNvSpPr>
          <p:nvPr>
            <p:ph type="ftr" sz="quarter" idx="11"/>
          </p:nvPr>
        </p:nvSpPr>
        <p:spPr/>
        <p:txBody>
          <a:bodyPr/>
          <a:lstStyle/>
          <a:p>
            <a:r>
              <a:rPr lang="nl-NL"/>
              <a:t>Entrepreneurship and Communication in multicultural teams-ECMT+ 2016 1-FI01-KA203-022743</a:t>
            </a:r>
            <a:endParaRPr lang="nl-NL" dirty="0"/>
          </a:p>
        </p:txBody>
      </p:sp>
      <p:sp>
        <p:nvSpPr>
          <p:cNvPr id="12" name="Tijdelijke aanduiding voor dianummer 11"/>
          <p:cNvSpPr>
            <a:spLocks noGrp="1"/>
          </p:cNvSpPr>
          <p:nvPr>
            <p:ph type="sldNum" sz="quarter" idx="12"/>
          </p:nvPr>
        </p:nvSpPr>
        <p:spPr/>
        <p:txBody>
          <a:bodyPr/>
          <a:lstStyle/>
          <a:p>
            <a:fld id="{26D8BCDC-9EF3-324C-9A1A-77C789016D7D}" type="slidenum">
              <a:rPr lang="nl-NL" smtClean="0"/>
              <a:pPr/>
              <a:t>‹nr.›</a:t>
            </a:fld>
            <a:endParaRPr lang="nl-NL"/>
          </a:p>
        </p:txBody>
      </p:sp>
    </p:spTree>
    <p:extLst>
      <p:ext uri="{BB962C8B-B14F-4D97-AF65-F5344CB8AC3E}">
        <p14:creationId xmlns:p14="http://schemas.microsoft.com/office/powerpoint/2010/main" val="257128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grij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a:xfrm>
            <a:off x="457200" y="1600200"/>
            <a:ext cx="8229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142EC39-6841-CF48-9482-D425D296E549}" type="datetime1">
              <a:rPr lang="nl-BE" smtClean="0"/>
              <a:t>11/09/19</a:t>
            </a:fld>
            <a:endParaRPr lang="nl-NL"/>
          </a:p>
        </p:txBody>
      </p:sp>
      <p:sp>
        <p:nvSpPr>
          <p:cNvPr id="5" name="Tijdelijke aanduiding voor voettekst 4"/>
          <p:cNvSpPr>
            <a:spLocks noGrp="1"/>
          </p:cNvSpPr>
          <p:nvPr>
            <p:ph type="ftr" sz="quarter" idx="11"/>
          </p:nvPr>
        </p:nvSpPr>
        <p:spPr/>
        <p:txBody>
          <a:bodyPr/>
          <a:lstStyle/>
          <a:p>
            <a:r>
              <a:rPr lang="nl-NL"/>
              <a:t>Entrepreneurship and Communication in multicultural teams-ECMT+ 2016 1-FI01-KA203-022743</a:t>
            </a:r>
          </a:p>
        </p:txBody>
      </p:sp>
      <p:sp>
        <p:nvSpPr>
          <p:cNvPr id="6" name="Tijdelijke aanduiding voor dianummer 5"/>
          <p:cNvSpPr>
            <a:spLocks noGrp="1"/>
          </p:cNvSpPr>
          <p:nvPr>
            <p:ph type="sldNum" sz="quarter" idx="12"/>
          </p:nvPr>
        </p:nvSpPr>
        <p:spPr/>
        <p:txBody>
          <a:bodyPr/>
          <a:lstStyle/>
          <a:p>
            <a:fld id="{26D8BCDC-9EF3-324C-9A1A-77C789016D7D}" type="slidenum">
              <a:rPr lang="nl-NL" smtClean="0"/>
              <a:t>‹nr.›</a:t>
            </a:fld>
            <a:endParaRPr lang="nl-NL"/>
          </a:p>
        </p:txBody>
      </p:sp>
    </p:spTree>
    <p:extLst>
      <p:ext uri="{BB962C8B-B14F-4D97-AF65-F5344CB8AC3E}">
        <p14:creationId xmlns:p14="http://schemas.microsoft.com/office/powerpoint/2010/main" val="1797989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object roo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tel 9"/>
          <p:cNvSpPr>
            <a:spLocks noGrp="1"/>
          </p:cNvSpPr>
          <p:nvPr>
            <p:ph type="title"/>
          </p:nvPr>
        </p:nvSpPr>
        <p:spPr/>
        <p:txBody>
          <a:bodyPr/>
          <a:lstStyle>
            <a:lvl1pPr>
              <a:defRPr>
                <a:solidFill>
                  <a:schemeClr val="bg1"/>
                </a:solidFill>
              </a:defRPr>
            </a:lvl1pPr>
          </a:lstStyle>
          <a:p>
            <a:r>
              <a:rPr lang="nl-NL"/>
              <a:t>Klik om de stijl te bewerken</a:t>
            </a:r>
            <a:endParaRPr lang="nl-BE" dirty="0"/>
          </a:p>
        </p:txBody>
      </p:sp>
      <p:sp>
        <p:nvSpPr>
          <p:cNvPr id="11" name="Tijdelijke aanduiding voor datum 10"/>
          <p:cNvSpPr>
            <a:spLocks noGrp="1"/>
          </p:cNvSpPr>
          <p:nvPr>
            <p:ph type="dt" sz="half" idx="10"/>
          </p:nvPr>
        </p:nvSpPr>
        <p:spPr/>
        <p:txBody>
          <a:bodyPr/>
          <a:lstStyle/>
          <a:p>
            <a:fld id="{ED247022-F4B9-3A45-9284-DA45F47C45D8}" type="datetime1">
              <a:rPr lang="nl-BE" smtClean="0"/>
              <a:t>11/09/19</a:t>
            </a:fld>
            <a:endParaRPr lang="nl-NL" dirty="0"/>
          </a:p>
        </p:txBody>
      </p:sp>
      <p:sp>
        <p:nvSpPr>
          <p:cNvPr id="12" name="Tijdelijke aanduiding voor voettekst 11"/>
          <p:cNvSpPr>
            <a:spLocks noGrp="1"/>
          </p:cNvSpPr>
          <p:nvPr>
            <p:ph type="ftr" sz="quarter" idx="11"/>
          </p:nvPr>
        </p:nvSpPr>
        <p:spPr/>
        <p:txBody>
          <a:bodyPr/>
          <a:lstStyle/>
          <a:p>
            <a:r>
              <a:rPr lang="nl-NL"/>
              <a:t>Entrepreneurship and Communication in multicultural teams-ECMT+ 2016 1-FI01-KA203-022743</a:t>
            </a:r>
            <a:endParaRPr lang="nl-NL" dirty="0"/>
          </a:p>
        </p:txBody>
      </p:sp>
      <p:sp>
        <p:nvSpPr>
          <p:cNvPr id="13" name="Tijdelijke aanduiding voor dianummer 12"/>
          <p:cNvSpPr>
            <a:spLocks noGrp="1"/>
          </p:cNvSpPr>
          <p:nvPr>
            <p:ph type="sldNum" sz="quarter" idx="12"/>
          </p:nvPr>
        </p:nvSpPr>
        <p:spPr/>
        <p:txBody>
          <a:bodyPr/>
          <a:lstStyle/>
          <a:p>
            <a:fld id="{26D8BCDC-9EF3-324C-9A1A-77C789016D7D}" type="slidenum">
              <a:rPr lang="nl-NL" smtClean="0"/>
              <a:pPr/>
              <a:t>‹nr.›</a:t>
            </a:fld>
            <a:endParaRPr lang="nl-NL"/>
          </a:p>
        </p:txBody>
      </p:sp>
    </p:spTree>
    <p:extLst>
      <p:ext uri="{BB962C8B-B14F-4D97-AF65-F5344CB8AC3E}">
        <p14:creationId xmlns:p14="http://schemas.microsoft.com/office/powerpoint/2010/main" val="140202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object grijs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3E4202C-3D03-1D4E-ABE1-3EABD30D1FE9}" type="datetime1">
              <a:rPr lang="nl-BE" smtClean="0"/>
              <a:t>11/09/19</a:t>
            </a:fld>
            <a:endParaRPr lang="nl-NL"/>
          </a:p>
        </p:txBody>
      </p:sp>
      <p:sp>
        <p:nvSpPr>
          <p:cNvPr id="5" name="Tijdelijke aanduiding voor voettekst 4"/>
          <p:cNvSpPr>
            <a:spLocks noGrp="1"/>
          </p:cNvSpPr>
          <p:nvPr>
            <p:ph type="ftr" sz="quarter" idx="11"/>
          </p:nvPr>
        </p:nvSpPr>
        <p:spPr/>
        <p:txBody>
          <a:bodyPr/>
          <a:lstStyle/>
          <a:p>
            <a:r>
              <a:rPr lang="nl-NL"/>
              <a:t>Entrepreneurship and Communication in multicultural teams-ECMT+ 2016 1-FI01-KA203-022743</a:t>
            </a:r>
          </a:p>
        </p:txBody>
      </p:sp>
      <p:sp>
        <p:nvSpPr>
          <p:cNvPr id="6" name="Tijdelijke aanduiding voor dianummer 5"/>
          <p:cNvSpPr>
            <a:spLocks noGrp="1"/>
          </p:cNvSpPr>
          <p:nvPr>
            <p:ph type="sldNum" sz="quarter" idx="12"/>
          </p:nvPr>
        </p:nvSpPr>
        <p:spPr/>
        <p:txBody>
          <a:bodyPr/>
          <a:lstStyle/>
          <a:p>
            <a:fld id="{26D8BCDC-9EF3-324C-9A1A-77C789016D7D}" type="slidenum">
              <a:rPr lang="nl-NL" smtClean="0"/>
              <a:t>‹nr.›</a:t>
            </a:fld>
            <a:endParaRPr lang="nl-NL"/>
          </a:p>
        </p:txBody>
      </p:sp>
    </p:spTree>
    <p:extLst>
      <p:ext uri="{BB962C8B-B14F-4D97-AF65-F5344CB8AC3E}">
        <p14:creationId xmlns:p14="http://schemas.microsoft.com/office/powerpoint/2010/main" val="840106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A0B0F615-10C6-6B4D-9ACC-73B5831E4982}" type="datetime1">
              <a:rPr lang="nl-BE" smtClean="0"/>
              <a:t>11/09/19</a:t>
            </a:fld>
            <a:endParaRPr lang="nl-NL"/>
          </a:p>
        </p:txBody>
      </p:sp>
      <p:sp>
        <p:nvSpPr>
          <p:cNvPr id="5" name="Tijdelijke aanduiding voor voettekst 4"/>
          <p:cNvSpPr>
            <a:spLocks noGrp="1"/>
          </p:cNvSpPr>
          <p:nvPr>
            <p:ph type="ftr" sz="quarter" idx="11"/>
          </p:nvPr>
        </p:nvSpPr>
        <p:spPr/>
        <p:txBody>
          <a:bodyPr/>
          <a:lstStyle/>
          <a:p>
            <a:r>
              <a:rPr lang="nl-NL"/>
              <a:t>Entrepreneurship and Communication in multicultural teams-ECMT+ 2016 1-FI01-KA203-022743</a:t>
            </a:r>
          </a:p>
        </p:txBody>
      </p:sp>
      <p:sp>
        <p:nvSpPr>
          <p:cNvPr id="6" name="Tijdelijke aanduiding voor dianummer 5"/>
          <p:cNvSpPr>
            <a:spLocks noGrp="1"/>
          </p:cNvSpPr>
          <p:nvPr>
            <p:ph type="sldNum" sz="quarter" idx="12"/>
          </p:nvPr>
        </p:nvSpPr>
        <p:spPr/>
        <p:txBody>
          <a:bodyPr/>
          <a:lstStyle/>
          <a:p>
            <a:fld id="{26D8BCDC-9EF3-324C-9A1A-77C789016D7D}" type="slidenum">
              <a:rPr lang="nl-NL" smtClean="0"/>
              <a:t>‹nr.›</a:t>
            </a:fld>
            <a:endParaRPr lang="nl-NL"/>
          </a:p>
        </p:txBody>
      </p:sp>
    </p:spTree>
    <p:extLst>
      <p:ext uri="{BB962C8B-B14F-4D97-AF65-F5344CB8AC3E}">
        <p14:creationId xmlns:p14="http://schemas.microsoft.com/office/powerpoint/2010/main" val="2119786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object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D4FAAE17-CD15-8D48-90E0-841EBECBDC68}" type="datetime1">
              <a:rPr lang="nl-BE" smtClean="0"/>
              <a:t>11/09/19</a:t>
            </a:fld>
            <a:endParaRPr lang="nl-NL"/>
          </a:p>
        </p:txBody>
      </p:sp>
      <p:sp>
        <p:nvSpPr>
          <p:cNvPr id="6" name="Tijdelijke aanduiding voor voettekst 5"/>
          <p:cNvSpPr>
            <a:spLocks noGrp="1"/>
          </p:cNvSpPr>
          <p:nvPr>
            <p:ph type="ftr" sz="quarter" idx="11"/>
          </p:nvPr>
        </p:nvSpPr>
        <p:spPr/>
        <p:txBody>
          <a:bodyPr/>
          <a:lstStyle/>
          <a:p>
            <a:r>
              <a:rPr lang="nl-NL"/>
              <a:t>Entrepreneurship and Communication in multicultural teams-ECMT+ 2016 1-FI01-KA203-022743</a:t>
            </a:r>
          </a:p>
        </p:txBody>
      </p:sp>
      <p:sp>
        <p:nvSpPr>
          <p:cNvPr id="7" name="Tijdelijke aanduiding voor dianummer 6"/>
          <p:cNvSpPr>
            <a:spLocks noGrp="1"/>
          </p:cNvSpPr>
          <p:nvPr>
            <p:ph type="sldNum" sz="quarter" idx="12"/>
          </p:nvPr>
        </p:nvSpPr>
        <p:spPr/>
        <p:txBody>
          <a:bodyPr/>
          <a:lstStyle/>
          <a:p>
            <a:fld id="{26D8BCDC-9EF3-324C-9A1A-77C789016D7D}" type="slidenum">
              <a:rPr lang="nl-NL" smtClean="0"/>
              <a:t>‹nr.›</a:t>
            </a:fld>
            <a:endParaRPr lang="nl-NL"/>
          </a:p>
        </p:txBody>
      </p:sp>
    </p:spTree>
    <p:extLst>
      <p:ext uri="{BB962C8B-B14F-4D97-AF65-F5344CB8AC3E}">
        <p14:creationId xmlns:p14="http://schemas.microsoft.com/office/powerpoint/2010/main" val="244354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CE88414-6A68-4844-BF9F-A59A850EF04D}" type="datetime1">
              <a:rPr lang="nl-BE" smtClean="0"/>
              <a:t>11/09/19</a:t>
            </a:fld>
            <a:endParaRPr lang="nl-NL"/>
          </a:p>
        </p:txBody>
      </p:sp>
      <p:sp>
        <p:nvSpPr>
          <p:cNvPr id="8" name="Tijdelijke aanduiding voor voettekst 7"/>
          <p:cNvSpPr>
            <a:spLocks noGrp="1"/>
          </p:cNvSpPr>
          <p:nvPr>
            <p:ph type="ftr" sz="quarter" idx="11"/>
          </p:nvPr>
        </p:nvSpPr>
        <p:spPr/>
        <p:txBody>
          <a:bodyPr/>
          <a:lstStyle/>
          <a:p>
            <a:r>
              <a:rPr lang="nl-NL"/>
              <a:t>Entrepreneurship and Communication in multicultural teams-ECMT+ 2016 1-FI01-KA203-022743</a:t>
            </a:r>
          </a:p>
        </p:txBody>
      </p:sp>
      <p:sp>
        <p:nvSpPr>
          <p:cNvPr id="9" name="Tijdelijke aanduiding voor dianummer 8"/>
          <p:cNvSpPr>
            <a:spLocks noGrp="1"/>
          </p:cNvSpPr>
          <p:nvPr>
            <p:ph type="sldNum" sz="quarter" idx="12"/>
          </p:nvPr>
        </p:nvSpPr>
        <p:spPr/>
        <p:txBody>
          <a:bodyPr/>
          <a:lstStyle/>
          <a:p>
            <a:fld id="{26D8BCDC-9EF3-324C-9A1A-77C789016D7D}" type="slidenum">
              <a:rPr lang="nl-NL" smtClean="0"/>
              <a:t>‹nr.›</a:t>
            </a:fld>
            <a:endParaRPr lang="nl-NL"/>
          </a:p>
        </p:txBody>
      </p:sp>
    </p:spTree>
    <p:extLst>
      <p:ext uri="{BB962C8B-B14F-4D97-AF65-F5344CB8AC3E}">
        <p14:creationId xmlns:p14="http://schemas.microsoft.com/office/powerpoint/2010/main" val="74082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srcRect/>
          <a:stretch>
            <a:fillRect/>
          </a:stretch>
        </a:blipFill>
        <a:effectLst/>
      </p:bgPr>
    </p:bg>
    <p:spTree>
      <p:nvGrpSpPr>
        <p:cNvPr id="1" name=""/>
        <p:cNvGrpSpPr/>
        <p:nvPr/>
      </p:nvGrpSpPr>
      <p:grpSpPr>
        <a:xfrm>
          <a:off x="0" y="0"/>
          <a:ext cx="0" cy="0"/>
          <a:chOff x="0" y="0"/>
          <a:chExt cx="0" cy="0"/>
        </a:xfrm>
      </p:grpSpPr>
      <p:pic>
        <p:nvPicPr>
          <p:cNvPr id="7" name="Afbeelding 6" descr="Vi-ppt-background-logo-transparant.gif"/>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nl-BE" dirty="0"/>
              <a:t>Titelstijl van model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nl-NL" dirty="0"/>
          </a:p>
        </p:txBody>
      </p:sp>
      <p:sp>
        <p:nvSpPr>
          <p:cNvPr id="4" name="Tijdelijke aanduiding voor datum 3"/>
          <p:cNvSpPr>
            <a:spLocks noGrp="1"/>
          </p:cNvSpPr>
          <p:nvPr>
            <p:ph type="dt" sz="half" idx="2"/>
          </p:nvPr>
        </p:nvSpPr>
        <p:spPr>
          <a:xfrm>
            <a:off x="1004457" y="6437172"/>
            <a:ext cx="1447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74CC1-D227-9546-B9DD-F3B280649B90}" type="datetime1">
              <a:rPr lang="nl-BE" smtClean="0"/>
              <a:t>11/09/19</a:t>
            </a:fld>
            <a:endParaRPr lang="nl-NL" dirty="0"/>
          </a:p>
        </p:txBody>
      </p:sp>
      <p:sp>
        <p:nvSpPr>
          <p:cNvPr id="5" name="Tijdelijke aanduiding voor voettekst 4"/>
          <p:cNvSpPr>
            <a:spLocks noGrp="1"/>
          </p:cNvSpPr>
          <p:nvPr>
            <p:ph type="ftr" sz="quarter" idx="3"/>
          </p:nvPr>
        </p:nvSpPr>
        <p:spPr>
          <a:xfrm>
            <a:off x="2537691" y="6437172"/>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a:t>Entrepreneurship and Communication in multicultural teams-ECMT+ 2016 1-FI01-KA203-022743</a:t>
            </a:r>
            <a:endParaRPr lang="nl-NL" dirty="0"/>
          </a:p>
        </p:txBody>
      </p:sp>
      <p:sp>
        <p:nvSpPr>
          <p:cNvPr id="6" name="Tijdelijke aanduiding voor dianummer 5"/>
          <p:cNvSpPr>
            <a:spLocks noGrp="1"/>
          </p:cNvSpPr>
          <p:nvPr>
            <p:ph type="sldNum" sz="quarter" idx="4"/>
          </p:nvPr>
        </p:nvSpPr>
        <p:spPr>
          <a:xfrm>
            <a:off x="445655" y="6437750"/>
            <a:ext cx="48375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8BCDC-9EF3-324C-9A1A-77C789016D7D}" type="slidenum">
              <a:rPr lang="nl-NL" smtClean="0"/>
              <a:pPr/>
              <a:t>‹nr.›</a:t>
            </a:fld>
            <a:endParaRPr lang="nl-NL"/>
          </a:p>
        </p:txBody>
      </p:sp>
    </p:spTree>
    <p:extLst>
      <p:ext uri="{BB962C8B-B14F-4D97-AF65-F5344CB8AC3E}">
        <p14:creationId xmlns:p14="http://schemas.microsoft.com/office/powerpoint/2010/main" val="2371195189"/>
      </p:ext>
    </p:extLst>
  </p:cSld>
  <p:clrMap bg1="lt1" tx1="dk1" bg2="lt2" tx2="dk2" accent1="accent1" accent2="accent2" accent3="accent3" accent4="accent4" accent5="accent5" accent6="accent6" hlink="hlink" folHlink="folHlink"/>
  <p:sldLayoutIdLst>
    <p:sldLayoutId id="2147483844" r:id="rId1"/>
    <p:sldLayoutId id="2147483830" r:id="rId2"/>
    <p:sldLayoutId id="2147483841" r:id="rId3"/>
    <p:sldLayoutId id="2147483831" r:id="rId4"/>
    <p:sldLayoutId id="2147483842" r:id="rId5"/>
    <p:sldLayoutId id="2147483843"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Lst>
  <p:hf hdr="0" dt="0"/>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waak.be/en/" TargetMode="Externa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hyperlink" Target="https://youtu.be/xHQWXWHaUCI"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emf"/><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hyperlink" Target="https://passwerk.be/en/movie-passwerk-2" TargetMode="External"/><Relationship Id="rId2" Type="http://schemas.openxmlformats.org/officeDocument/2006/relationships/hyperlink" Target="https://passwerk.be/en" TargetMode="Externa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youtu.be/xHQWXWHaUCI" TargetMode="External"/><Relationship Id="rId7" Type="http://schemas.openxmlformats.org/officeDocument/2006/relationships/image" Target="../media/image10.jpeg"/><Relationship Id="rId2" Type="http://schemas.openxmlformats.org/officeDocument/2006/relationships/hyperlink" Target="https://www.youtube.com/watch?v=1ecKK3S8DOE" TargetMode="External"/><Relationship Id="rId1" Type="http://schemas.openxmlformats.org/officeDocument/2006/relationships/slideLayout" Target="../slideLayouts/slideLayout5.xml"/><Relationship Id="rId6" Type="http://schemas.openxmlformats.org/officeDocument/2006/relationships/hyperlink" Target="http://www.socialeeconomie.be/knooppunt" TargetMode="External"/><Relationship Id="rId5" Type="http://schemas.openxmlformats.org/officeDocument/2006/relationships/hyperlink" Target="https://www.waak.be/en/" TargetMode="External"/><Relationship Id="rId4" Type="http://schemas.openxmlformats.org/officeDocument/2006/relationships/hyperlink" Target="https://passwerk.be"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1.jp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1ecKK3S8DOE"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s://www.ey.com/gl/en/about-us/entrepreneurship/entrepreneur-of-the-year"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NL"/>
              <a:t>Entrepreneurship and Communication in multicultural teams-ECMT+ 2016 1-FI01-KA203-022743</a:t>
            </a:r>
          </a:p>
        </p:txBody>
      </p:sp>
      <p:sp>
        <p:nvSpPr>
          <p:cNvPr id="5" name="Tijdelijke aanduiding voor dianummer 4"/>
          <p:cNvSpPr>
            <a:spLocks noGrp="1"/>
          </p:cNvSpPr>
          <p:nvPr>
            <p:ph type="sldNum" sz="quarter" idx="12"/>
          </p:nvPr>
        </p:nvSpPr>
        <p:spPr/>
        <p:txBody>
          <a:bodyPr/>
          <a:lstStyle/>
          <a:p>
            <a:fld id="{26D8BCDC-9EF3-324C-9A1A-77C789016D7D}" type="slidenum">
              <a:rPr lang="nl-NL" smtClean="0"/>
              <a:t>1</a:t>
            </a:fld>
            <a:endParaRPr lang="nl-NL"/>
          </a:p>
        </p:txBody>
      </p:sp>
      <p:pic>
        <p:nvPicPr>
          <p:cNvPr id="6" name="Afbeelding 5" descr="ECMTpp_slide_first_phra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20240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457199" y="2960371"/>
            <a:ext cx="8536183" cy="1872886"/>
          </a:xfrm>
          <a:prstGeom prst="rect">
            <a:avLst/>
          </a:prstGeom>
        </p:spPr>
      </p:pic>
      <p:sp>
        <p:nvSpPr>
          <p:cNvPr id="3" name="Titel 2"/>
          <p:cNvSpPr>
            <a:spLocks noGrp="1"/>
          </p:cNvSpPr>
          <p:nvPr>
            <p:ph type="title"/>
          </p:nvPr>
        </p:nvSpPr>
        <p:spPr/>
        <p:txBody>
          <a:bodyPr/>
          <a:lstStyle/>
          <a:p>
            <a:endParaRPr lang="nl-BE"/>
          </a:p>
        </p:txBody>
      </p:sp>
      <p:sp>
        <p:nvSpPr>
          <p:cNvPr id="5" name="Tijdelijke aanduiding voor dianummer 4"/>
          <p:cNvSpPr>
            <a:spLocks noGrp="1"/>
          </p:cNvSpPr>
          <p:nvPr>
            <p:ph type="sldNum" sz="quarter" idx="12"/>
          </p:nvPr>
        </p:nvSpPr>
        <p:spPr/>
        <p:txBody>
          <a:bodyPr/>
          <a:lstStyle/>
          <a:p>
            <a:fld id="{26D8BCDC-9EF3-324C-9A1A-77C789016D7D}" type="slidenum">
              <a:rPr lang="nl-NL" smtClean="0"/>
              <a:pPr/>
              <a:t>10</a:t>
            </a:fld>
            <a:endParaRPr lang="nl-NL"/>
          </a:p>
        </p:txBody>
      </p:sp>
      <p:sp>
        <p:nvSpPr>
          <p:cNvPr id="2" name="Tijdelijke aanduiding voor voettekst 1"/>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6" name="Picture 2" descr="Afficher l'image d'origin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026" y="6126163"/>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86728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stretch>
            <a:fillRect/>
          </a:stretch>
        </p:blipFill>
        <p:spPr>
          <a:xfrm>
            <a:off x="523875" y="1958181"/>
            <a:ext cx="8096250" cy="3810000"/>
          </a:xfrm>
          <a:prstGeom prst="rect">
            <a:avLst/>
          </a:prstGeom>
        </p:spPr>
      </p:pic>
      <p:sp>
        <p:nvSpPr>
          <p:cNvPr id="3" name="Titel 2"/>
          <p:cNvSpPr>
            <a:spLocks noGrp="1"/>
          </p:cNvSpPr>
          <p:nvPr>
            <p:ph type="title"/>
          </p:nvPr>
        </p:nvSpPr>
        <p:spPr/>
        <p:txBody>
          <a:bodyPr/>
          <a:lstStyle/>
          <a:p>
            <a:endParaRPr lang="nl-BE"/>
          </a:p>
        </p:txBody>
      </p:sp>
      <p:sp>
        <p:nvSpPr>
          <p:cNvPr id="5" name="Tijdelijke aanduiding voor dianummer 4"/>
          <p:cNvSpPr>
            <a:spLocks noGrp="1"/>
          </p:cNvSpPr>
          <p:nvPr>
            <p:ph type="sldNum" sz="quarter" idx="12"/>
          </p:nvPr>
        </p:nvSpPr>
        <p:spPr/>
        <p:txBody>
          <a:bodyPr/>
          <a:lstStyle/>
          <a:p>
            <a:fld id="{26D8BCDC-9EF3-324C-9A1A-77C789016D7D}" type="slidenum">
              <a:rPr lang="nl-NL" smtClean="0"/>
              <a:pPr/>
              <a:t>11</a:t>
            </a:fld>
            <a:endParaRPr lang="nl-NL"/>
          </a:p>
        </p:txBody>
      </p:sp>
      <p:sp>
        <p:nvSpPr>
          <p:cNvPr id="2" name="Tijdelijke aanduiding voor voettekst 1"/>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6" name="Picture 2" descr="Afficher l'image d'origin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53714" y="6086740"/>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55544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228600" y="274638"/>
            <a:ext cx="7249885" cy="6393080"/>
          </a:xfrm>
          <a:prstGeom prst="rect">
            <a:avLst/>
          </a:prstGeom>
        </p:spPr>
      </p:pic>
      <p:sp>
        <p:nvSpPr>
          <p:cNvPr id="3" name="Titel 2"/>
          <p:cNvSpPr>
            <a:spLocks noGrp="1"/>
          </p:cNvSpPr>
          <p:nvPr>
            <p:ph type="title"/>
          </p:nvPr>
        </p:nvSpPr>
        <p:spPr/>
        <p:txBody>
          <a:bodyPr/>
          <a:lstStyle/>
          <a:p>
            <a:endParaRPr lang="nl-BE"/>
          </a:p>
        </p:txBody>
      </p:sp>
      <p:sp>
        <p:nvSpPr>
          <p:cNvPr id="5" name="Tijdelijke aanduiding voor dianummer 4"/>
          <p:cNvSpPr>
            <a:spLocks noGrp="1"/>
          </p:cNvSpPr>
          <p:nvPr>
            <p:ph type="sldNum" sz="quarter" idx="12"/>
          </p:nvPr>
        </p:nvSpPr>
        <p:spPr/>
        <p:txBody>
          <a:bodyPr/>
          <a:lstStyle/>
          <a:p>
            <a:fld id="{26D8BCDC-9EF3-324C-9A1A-77C789016D7D}" type="slidenum">
              <a:rPr lang="nl-NL" smtClean="0"/>
              <a:pPr/>
              <a:t>12</a:t>
            </a:fld>
            <a:endParaRPr lang="nl-NL"/>
          </a:p>
        </p:txBody>
      </p:sp>
      <p:sp>
        <p:nvSpPr>
          <p:cNvPr id="2" name="Tijdelijke aanduiding voor voettekst 1"/>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6" name="Picture 2" descr="Afficher l'image d'origin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50560" y="6126163"/>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38568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92500" lnSpcReduction="20000"/>
          </a:bodyPr>
          <a:lstStyle/>
          <a:p>
            <a:pPr marL="342900" lvl="1" indent="-342900">
              <a:buFont typeface="Arial"/>
              <a:buChar char="•"/>
            </a:pPr>
            <a:r>
              <a:rPr lang="nl-NL" dirty="0" err="1"/>
              <a:t>Provide</a:t>
            </a:r>
            <a:r>
              <a:rPr lang="nl-NL" dirty="0"/>
              <a:t> </a:t>
            </a:r>
            <a:r>
              <a:rPr lang="nl-NL" dirty="0" err="1"/>
              <a:t>our</a:t>
            </a:r>
            <a:r>
              <a:rPr lang="nl-NL" dirty="0"/>
              <a:t> customer </a:t>
            </a:r>
            <a:r>
              <a:rPr lang="nl-NL" dirty="0" err="1"/>
              <a:t>with</a:t>
            </a:r>
            <a:r>
              <a:rPr lang="nl-NL" dirty="0"/>
              <a:t> </a:t>
            </a:r>
            <a:r>
              <a:rPr lang="nl-NL" dirty="0" err="1"/>
              <a:t>tailor-made</a:t>
            </a:r>
            <a:r>
              <a:rPr lang="nl-NL" dirty="0"/>
              <a:t> </a:t>
            </a:r>
            <a:r>
              <a:rPr lang="nl-NL" dirty="0" err="1"/>
              <a:t>solutions</a:t>
            </a:r>
            <a:r>
              <a:rPr lang="nl-NL" dirty="0"/>
              <a:t> </a:t>
            </a:r>
            <a:r>
              <a:rPr lang="nl-NL" dirty="0" err="1"/>
              <a:t>through</a:t>
            </a:r>
            <a:r>
              <a:rPr lang="nl-NL" dirty="0"/>
              <a:t> the </a:t>
            </a:r>
            <a:r>
              <a:rPr lang="nl-NL" dirty="0" err="1"/>
              <a:t>creation</a:t>
            </a:r>
            <a:r>
              <a:rPr lang="nl-NL" dirty="0"/>
              <a:t> of </a:t>
            </a:r>
            <a:r>
              <a:rPr lang="nl-NL" dirty="0" err="1"/>
              <a:t>adapted</a:t>
            </a:r>
            <a:r>
              <a:rPr lang="nl-NL" dirty="0"/>
              <a:t> jobs </a:t>
            </a:r>
            <a:r>
              <a:rPr lang="nl-NL" dirty="0" err="1"/>
              <a:t>for</a:t>
            </a:r>
            <a:r>
              <a:rPr lang="nl-NL" dirty="0"/>
              <a:t> employees </a:t>
            </a:r>
            <a:r>
              <a:rPr lang="nl-NL" dirty="0" err="1"/>
              <a:t>with</a:t>
            </a:r>
            <a:r>
              <a:rPr lang="nl-NL" dirty="0"/>
              <a:t> </a:t>
            </a:r>
            <a:r>
              <a:rPr lang="nl-NL" dirty="0" err="1"/>
              <a:t>working</a:t>
            </a:r>
            <a:r>
              <a:rPr lang="nl-NL" dirty="0"/>
              <a:t> </a:t>
            </a:r>
            <a:r>
              <a:rPr lang="nl-NL" dirty="0" err="1"/>
              <a:t>disabilities</a:t>
            </a:r>
            <a:r>
              <a:rPr lang="nl-NL" dirty="0"/>
              <a:t>. </a:t>
            </a:r>
            <a:r>
              <a:rPr lang="nl-NL" dirty="0" err="1"/>
              <a:t>Starting</a:t>
            </a:r>
            <a:r>
              <a:rPr lang="nl-NL" dirty="0"/>
              <a:t> </a:t>
            </a:r>
            <a:r>
              <a:rPr lang="nl-NL" dirty="0" err="1"/>
              <a:t>not</a:t>
            </a:r>
            <a:r>
              <a:rPr lang="nl-NL" dirty="0"/>
              <a:t> </a:t>
            </a:r>
            <a:r>
              <a:rPr lang="nl-NL" dirty="0" err="1"/>
              <a:t>from</a:t>
            </a:r>
            <a:r>
              <a:rPr lang="nl-NL" dirty="0"/>
              <a:t> </a:t>
            </a:r>
            <a:r>
              <a:rPr lang="nl-NL" dirty="0" err="1"/>
              <a:t>their</a:t>
            </a:r>
            <a:r>
              <a:rPr lang="nl-NL" dirty="0"/>
              <a:t> </a:t>
            </a:r>
            <a:r>
              <a:rPr lang="nl-NL" dirty="0" err="1"/>
              <a:t>disabilities</a:t>
            </a:r>
            <a:r>
              <a:rPr lang="nl-NL" dirty="0"/>
              <a:t> but </a:t>
            </a:r>
            <a:r>
              <a:rPr lang="nl-NL" dirty="0" err="1"/>
              <a:t>from</a:t>
            </a:r>
            <a:r>
              <a:rPr lang="nl-NL" dirty="0"/>
              <a:t> </a:t>
            </a:r>
            <a:r>
              <a:rPr lang="nl-NL" dirty="0" err="1"/>
              <a:t>their</a:t>
            </a:r>
            <a:r>
              <a:rPr lang="nl-NL" dirty="0"/>
              <a:t> </a:t>
            </a:r>
            <a:r>
              <a:rPr lang="nl-NL" dirty="0" err="1"/>
              <a:t>abilities</a:t>
            </a:r>
            <a:r>
              <a:rPr lang="nl-NL" dirty="0"/>
              <a:t>.</a:t>
            </a:r>
          </a:p>
          <a:p>
            <a:pPr marL="342900" lvl="1" indent="-342900">
              <a:buFont typeface="Arial"/>
              <a:buChar char="•"/>
            </a:pPr>
            <a:r>
              <a:rPr lang="nl-NL" dirty="0"/>
              <a:t>1800 </a:t>
            </a:r>
            <a:r>
              <a:rPr lang="nl-NL" dirty="0" err="1"/>
              <a:t>people</a:t>
            </a:r>
            <a:r>
              <a:rPr lang="nl-NL" dirty="0"/>
              <a:t> are </a:t>
            </a:r>
            <a:r>
              <a:rPr lang="nl-NL" dirty="0" err="1"/>
              <a:t>given</a:t>
            </a:r>
            <a:r>
              <a:rPr lang="nl-NL" dirty="0"/>
              <a:t> a job. Turnover 40 </a:t>
            </a:r>
            <a:r>
              <a:rPr lang="nl-NL" dirty="0" err="1"/>
              <a:t>million</a:t>
            </a:r>
            <a:r>
              <a:rPr lang="nl-NL" dirty="0"/>
              <a:t> €. (</a:t>
            </a:r>
            <a:r>
              <a:rPr lang="nb-NO" dirty="0">
                <a:solidFill>
                  <a:srgbClr val="FF0000"/>
                </a:solidFill>
              </a:rPr>
              <a:t>1 BGN LEV= 0.5113 EUR</a:t>
            </a:r>
            <a:r>
              <a:rPr lang="nl-NL" dirty="0"/>
              <a:t>)</a:t>
            </a:r>
          </a:p>
          <a:p>
            <a:pPr marL="342900" lvl="1" indent="-342900">
              <a:buFont typeface="Arial"/>
              <a:buChar char="•"/>
            </a:pPr>
            <a:r>
              <a:rPr lang="nl-NL" dirty="0"/>
              <a:t> 70% of the turnover </a:t>
            </a:r>
            <a:r>
              <a:rPr lang="nl-NL" dirty="0" err="1"/>
              <a:t>comes</a:t>
            </a:r>
            <a:r>
              <a:rPr lang="nl-NL" dirty="0"/>
              <a:t> </a:t>
            </a:r>
            <a:r>
              <a:rPr lang="nl-NL" dirty="0" err="1"/>
              <a:t>from</a:t>
            </a:r>
            <a:r>
              <a:rPr lang="nl-NL" dirty="0"/>
              <a:t>:</a:t>
            </a:r>
          </a:p>
          <a:p>
            <a:pPr lvl="1"/>
            <a:r>
              <a:rPr lang="nl-NL" dirty="0"/>
              <a:t>Metal </a:t>
            </a:r>
            <a:r>
              <a:rPr lang="nl-NL" dirty="0" err="1"/>
              <a:t>and</a:t>
            </a:r>
            <a:r>
              <a:rPr lang="nl-NL" dirty="0"/>
              <a:t> </a:t>
            </a:r>
            <a:r>
              <a:rPr lang="nl-NL" dirty="0" err="1"/>
              <a:t>assembly</a:t>
            </a:r>
            <a:r>
              <a:rPr lang="nl-NL" dirty="0"/>
              <a:t> 8 </a:t>
            </a:r>
            <a:r>
              <a:rPr lang="nl-NL" dirty="0" err="1"/>
              <a:t>mill</a:t>
            </a:r>
            <a:r>
              <a:rPr lang="nl-NL" dirty="0"/>
              <a:t>. </a:t>
            </a:r>
            <a:r>
              <a:rPr lang="nl-NL" dirty="0" err="1"/>
              <a:t>add</a:t>
            </a:r>
            <a:r>
              <a:rPr lang="nl-NL" dirty="0"/>
              <a:t> </a:t>
            </a:r>
            <a:r>
              <a:rPr lang="nl-NL" dirty="0" err="1"/>
              <a:t>value</a:t>
            </a:r>
            <a:r>
              <a:rPr lang="nl-NL" dirty="0"/>
              <a:t> 4,3</a:t>
            </a:r>
          </a:p>
          <a:p>
            <a:pPr marL="457200" lvl="1" indent="0">
              <a:buNone/>
            </a:pPr>
            <a:r>
              <a:rPr lang="nl-NL" dirty="0"/>
              <a:t>    </a:t>
            </a:r>
            <a:r>
              <a:rPr lang="nl-NL" dirty="0" err="1"/>
              <a:t>Growth</a:t>
            </a:r>
            <a:r>
              <a:rPr lang="nl-NL" dirty="0"/>
              <a:t> 30,4 % (N=232)	</a:t>
            </a:r>
          </a:p>
          <a:p>
            <a:pPr lvl="1"/>
            <a:r>
              <a:rPr lang="nl-NL" dirty="0" err="1"/>
              <a:t>Electrical</a:t>
            </a:r>
            <a:r>
              <a:rPr lang="nl-NL" dirty="0"/>
              <a:t> </a:t>
            </a:r>
            <a:r>
              <a:rPr lang="nl-NL" dirty="0" err="1"/>
              <a:t>wiring</a:t>
            </a:r>
            <a:r>
              <a:rPr lang="nl-NL" dirty="0"/>
              <a:t> 19,5 </a:t>
            </a:r>
            <a:r>
              <a:rPr lang="nl-NL" dirty="0" err="1"/>
              <a:t>mill</a:t>
            </a:r>
            <a:r>
              <a:rPr lang="nl-NL" dirty="0"/>
              <a:t>. </a:t>
            </a:r>
            <a:r>
              <a:rPr lang="nl-NL" dirty="0" err="1"/>
              <a:t>add</a:t>
            </a:r>
            <a:r>
              <a:rPr lang="nl-NL" dirty="0"/>
              <a:t> </a:t>
            </a:r>
            <a:r>
              <a:rPr lang="nl-NL" dirty="0" err="1"/>
              <a:t>value</a:t>
            </a:r>
            <a:r>
              <a:rPr lang="nl-NL" dirty="0"/>
              <a:t> 9,7</a:t>
            </a:r>
          </a:p>
          <a:p>
            <a:pPr marL="457200" lvl="1" indent="0">
              <a:buNone/>
            </a:pPr>
            <a:r>
              <a:rPr lang="nl-NL" dirty="0"/>
              <a:t>     </a:t>
            </a:r>
            <a:r>
              <a:rPr lang="nl-NL" dirty="0" err="1"/>
              <a:t>Growth</a:t>
            </a:r>
            <a:r>
              <a:rPr lang="nl-NL" dirty="0"/>
              <a:t> 3,6%	 (N=736)</a:t>
            </a:r>
          </a:p>
          <a:p>
            <a:pPr lvl="1"/>
            <a:endParaRPr lang="nl-NL" dirty="0"/>
          </a:p>
          <a:p>
            <a:pPr lvl="1"/>
            <a:endParaRPr lang="nl-NL" dirty="0"/>
          </a:p>
          <a:p>
            <a:endParaRPr lang="nl-NL" dirty="0"/>
          </a:p>
          <a:p>
            <a:r>
              <a:rPr lang="nl-NL" dirty="0">
                <a:hlinkClick r:id="rId2"/>
              </a:rPr>
              <a:t>https://www.waak.be/en/</a:t>
            </a:r>
            <a:endParaRPr lang="nl-NL" dirty="0"/>
          </a:p>
          <a:p>
            <a:endParaRPr lang="nl-NL" dirty="0"/>
          </a:p>
          <a:p>
            <a:endParaRPr lang="nl-NL" dirty="0"/>
          </a:p>
          <a:p>
            <a:endParaRPr lang="nl-NL" dirty="0"/>
          </a:p>
        </p:txBody>
      </p:sp>
      <p:sp>
        <p:nvSpPr>
          <p:cNvPr id="3" name="Titel 2"/>
          <p:cNvSpPr>
            <a:spLocks noGrp="1"/>
          </p:cNvSpPr>
          <p:nvPr>
            <p:ph type="title"/>
          </p:nvPr>
        </p:nvSpPr>
        <p:spPr/>
        <p:txBody>
          <a:bodyPr/>
          <a:lstStyle/>
          <a:p>
            <a:r>
              <a:rPr lang="nl-NL" dirty="0" err="1"/>
              <a:t>Belgian</a:t>
            </a:r>
            <a:r>
              <a:rPr lang="nl-NL" dirty="0"/>
              <a:t> </a:t>
            </a:r>
            <a:r>
              <a:rPr lang="nl-NL" dirty="0" err="1"/>
              <a:t>examples</a:t>
            </a:r>
            <a:r>
              <a:rPr lang="nl-NL" dirty="0"/>
              <a:t> </a:t>
            </a:r>
            <a:r>
              <a:rPr lang="nl-NL" dirty="0" err="1"/>
              <a:t>with</a:t>
            </a:r>
            <a:r>
              <a:rPr lang="nl-NL" dirty="0"/>
              <a:t> English websites Case 1</a:t>
            </a:r>
            <a:br>
              <a:rPr lang="nl-NL" dirty="0"/>
            </a:br>
            <a:r>
              <a:rPr lang="nl-NL" dirty="0"/>
              <a:t>WAAK</a:t>
            </a:r>
          </a:p>
        </p:txBody>
      </p:sp>
      <p:sp>
        <p:nvSpPr>
          <p:cNvPr id="4" name="Tijdelijke aanduiding voor dianummer 3"/>
          <p:cNvSpPr>
            <a:spLocks noGrp="1"/>
          </p:cNvSpPr>
          <p:nvPr>
            <p:ph type="sldNum" sz="quarter" idx="12"/>
          </p:nvPr>
        </p:nvSpPr>
        <p:spPr/>
        <p:txBody>
          <a:bodyPr/>
          <a:lstStyle/>
          <a:p>
            <a:fld id="{26D8BCDC-9EF3-324C-9A1A-77C789016D7D}" type="slidenum">
              <a:rPr lang="nl-NL" smtClean="0"/>
              <a:pPr/>
              <a:t>13</a:t>
            </a:fld>
            <a:endParaRPr lang="nl-NL"/>
          </a:p>
        </p:txBody>
      </p:sp>
      <p:pic>
        <p:nvPicPr>
          <p:cNvPr id="5" name="Afbeelding 4"/>
          <p:cNvPicPr>
            <a:picLocks noChangeAspect="1"/>
          </p:cNvPicPr>
          <p:nvPr/>
        </p:nvPicPr>
        <p:blipFill>
          <a:blip r:embed="rId3"/>
          <a:stretch>
            <a:fillRect/>
          </a:stretch>
        </p:blipFill>
        <p:spPr>
          <a:xfrm>
            <a:off x="6667371" y="3381166"/>
            <a:ext cx="1727200" cy="1788886"/>
          </a:xfrm>
          <a:prstGeom prst="rect">
            <a:avLst/>
          </a:prstGeom>
        </p:spPr>
      </p:pic>
      <p:sp>
        <p:nvSpPr>
          <p:cNvPr id="6" name="Tekstvak 5"/>
          <p:cNvSpPr txBox="1"/>
          <p:nvPr/>
        </p:nvSpPr>
        <p:spPr>
          <a:xfrm>
            <a:off x="4361922" y="2937539"/>
            <a:ext cx="184666" cy="369332"/>
          </a:xfrm>
          <a:prstGeom prst="rect">
            <a:avLst/>
          </a:prstGeom>
          <a:noFill/>
        </p:spPr>
        <p:txBody>
          <a:bodyPr wrap="none" rtlCol="0">
            <a:spAutoFit/>
          </a:bodyPr>
          <a:lstStyle/>
          <a:p>
            <a:endParaRPr lang="nl-NL" dirty="0"/>
          </a:p>
        </p:txBody>
      </p:sp>
      <p:sp>
        <p:nvSpPr>
          <p:cNvPr id="7" name="Tijdelijke aanduiding voor voettekst 6"/>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8" name="Picture 2" descr="Afficher l'image d'origin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53714" y="6086740"/>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68492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31455" y="1595286"/>
            <a:ext cx="8229600" cy="4525963"/>
          </a:xfrm>
        </p:spPr>
        <p:txBody>
          <a:bodyPr/>
          <a:lstStyle/>
          <a:p>
            <a:pPr marL="0" indent="0">
              <a:buNone/>
            </a:pPr>
            <a:r>
              <a:rPr lang="nl-NL" dirty="0"/>
              <a:t>The Mobile School Group is a </a:t>
            </a:r>
            <a:r>
              <a:rPr lang="nl-NL" dirty="0" err="1"/>
              <a:t>Belgian</a:t>
            </a:r>
            <a:r>
              <a:rPr lang="nl-NL" dirty="0"/>
              <a:t> </a:t>
            </a:r>
            <a:r>
              <a:rPr lang="nl-NL" dirty="0" err="1"/>
              <a:t>social</a:t>
            </a:r>
            <a:r>
              <a:rPr lang="nl-NL" dirty="0"/>
              <a:t> </a:t>
            </a:r>
            <a:r>
              <a:rPr lang="nl-NL" dirty="0" err="1"/>
              <a:t>enterprise</a:t>
            </a:r>
            <a:r>
              <a:rPr lang="nl-NL" dirty="0"/>
              <a:t> </a:t>
            </a:r>
            <a:r>
              <a:rPr lang="nl-NL" dirty="0" err="1"/>
              <a:t>for</a:t>
            </a:r>
            <a:r>
              <a:rPr lang="nl-NL" dirty="0"/>
              <a:t> </a:t>
            </a:r>
            <a:r>
              <a:rPr lang="nl-NL" dirty="0" err="1"/>
              <a:t>helping</a:t>
            </a:r>
            <a:r>
              <a:rPr lang="nl-NL" dirty="0"/>
              <a:t>/teaching </a:t>
            </a:r>
            <a:r>
              <a:rPr lang="nl-NL" dirty="0" err="1"/>
              <a:t>streetkids</a:t>
            </a:r>
            <a:r>
              <a:rPr lang="nl-NL" dirty="0"/>
              <a:t>.</a:t>
            </a:r>
          </a:p>
          <a:p>
            <a:pPr marL="0" indent="0">
              <a:buNone/>
            </a:pPr>
            <a:endParaRPr lang="nl-BE" dirty="0">
              <a:hlinkClick r:id="rId3"/>
            </a:endParaRPr>
          </a:p>
          <a:p>
            <a:r>
              <a:rPr lang="nl-BE" dirty="0">
                <a:hlinkClick r:id="rId3"/>
              </a:rPr>
              <a:t>https://youtu.be/xHQWXWHaUCI</a:t>
            </a:r>
            <a:endParaRPr lang="nl-BE" dirty="0"/>
          </a:p>
          <a:p>
            <a:pPr marL="0" indent="0">
              <a:buNone/>
            </a:pPr>
            <a:r>
              <a:rPr lang="nl-BE" dirty="0"/>
              <a:t>				</a:t>
            </a:r>
          </a:p>
          <a:p>
            <a:pPr marL="0" indent="0">
              <a:buNone/>
            </a:pPr>
            <a:r>
              <a:rPr lang="nl-BE" dirty="0"/>
              <a:t>					</a:t>
            </a:r>
          </a:p>
        </p:txBody>
      </p:sp>
      <p:sp>
        <p:nvSpPr>
          <p:cNvPr id="3" name="Titel 2"/>
          <p:cNvSpPr>
            <a:spLocks noGrp="1"/>
          </p:cNvSpPr>
          <p:nvPr>
            <p:ph type="title"/>
          </p:nvPr>
        </p:nvSpPr>
        <p:spPr/>
        <p:txBody>
          <a:bodyPr/>
          <a:lstStyle/>
          <a:p>
            <a:r>
              <a:rPr lang="nl-BE" dirty="0" err="1"/>
              <a:t>Belgian</a:t>
            </a:r>
            <a:r>
              <a:rPr lang="nl-BE" dirty="0"/>
              <a:t> </a:t>
            </a:r>
            <a:r>
              <a:rPr lang="nl-BE" dirty="0" err="1"/>
              <a:t>examples</a:t>
            </a:r>
            <a:endParaRPr lang="nl-BE" dirty="0"/>
          </a:p>
        </p:txBody>
      </p:sp>
      <p:pic>
        <p:nvPicPr>
          <p:cNvPr id="4" name="Afbeelding 3"/>
          <p:cNvPicPr>
            <a:picLocks noChangeAspect="1"/>
          </p:cNvPicPr>
          <p:nvPr/>
        </p:nvPicPr>
        <p:blipFill>
          <a:blip r:embed="rId4"/>
          <a:stretch>
            <a:fillRect/>
          </a:stretch>
        </p:blipFill>
        <p:spPr>
          <a:xfrm>
            <a:off x="5519057" y="1950583"/>
            <a:ext cx="2307091" cy="2211625"/>
          </a:xfrm>
          <a:prstGeom prst="rect">
            <a:avLst/>
          </a:prstGeom>
        </p:spPr>
      </p:pic>
      <p:pic>
        <p:nvPicPr>
          <p:cNvPr id="7" name="Afbeelding 6"/>
          <p:cNvPicPr>
            <a:picLocks noChangeAspect="1"/>
          </p:cNvPicPr>
          <p:nvPr/>
        </p:nvPicPr>
        <p:blipFill>
          <a:blip r:embed="rId5"/>
          <a:stretch>
            <a:fillRect/>
          </a:stretch>
        </p:blipFill>
        <p:spPr>
          <a:xfrm>
            <a:off x="1055255" y="4222447"/>
            <a:ext cx="1676400" cy="2076450"/>
          </a:xfrm>
          <a:prstGeom prst="rect">
            <a:avLst/>
          </a:prstGeom>
        </p:spPr>
      </p:pic>
      <p:sp>
        <p:nvSpPr>
          <p:cNvPr id="6" name="Tijdelijke aanduiding voor dianummer 5"/>
          <p:cNvSpPr>
            <a:spLocks noGrp="1"/>
          </p:cNvSpPr>
          <p:nvPr>
            <p:ph type="sldNum" sz="quarter" idx="12"/>
          </p:nvPr>
        </p:nvSpPr>
        <p:spPr/>
        <p:txBody>
          <a:bodyPr/>
          <a:lstStyle/>
          <a:p>
            <a:fld id="{26D8BCDC-9EF3-324C-9A1A-77C789016D7D}" type="slidenum">
              <a:rPr lang="nl-NL" smtClean="0"/>
              <a:pPr/>
              <a:t>14</a:t>
            </a:fld>
            <a:endParaRPr lang="nl-NL"/>
          </a:p>
        </p:txBody>
      </p:sp>
      <p:sp>
        <p:nvSpPr>
          <p:cNvPr id="5" name="Tijdelijke aanduiding voor voettekst 4"/>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8" name="Picture 2" descr="Afficher l'image d'origine"/>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053714" y="6086740"/>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6161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stretch>
            <a:fillRect/>
          </a:stretch>
        </p:blipFill>
        <p:spPr>
          <a:xfrm>
            <a:off x="571594" y="1942311"/>
            <a:ext cx="1812450" cy="1791267"/>
          </a:xfrm>
          <a:prstGeom prst="rect">
            <a:avLst/>
          </a:prstGeom>
        </p:spPr>
      </p:pic>
      <p:sp>
        <p:nvSpPr>
          <p:cNvPr id="3" name="Titel 2"/>
          <p:cNvSpPr>
            <a:spLocks noGrp="1"/>
          </p:cNvSpPr>
          <p:nvPr>
            <p:ph type="title"/>
          </p:nvPr>
        </p:nvSpPr>
        <p:spPr/>
        <p:txBody>
          <a:bodyPr/>
          <a:lstStyle/>
          <a:p>
            <a:r>
              <a:rPr lang="nl-BE" dirty="0"/>
              <a:t>Belgian Examples</a:t>
            </a:r>
          </a:p>
        </p:txBody>
      </p:sp>
      <p:pic>
        <p:nvPicPr>
          <p:cNvPr id="5" name="Afbeelding 4"/>
          <p:cNvPicPr>
            <a:picLocks noChangeAspect="1"/>
          </p:cNvPicPr>
          <p:nvPr/>
        </p:nvPicPr>
        <p:blipFill>
          <a:blip r:embed="rId4"/>
          <a:stretch>
            <a:fillRect/>
          </a:stretch>
        </p:blipFill>
        <p:spPr>
          <a:xfrm>
            <a:off x="5140469" y="1896265"/>
            <a:ext cx="3629025" cy="1533525"/>
          </a:xfrm>
          <a:prstGeom prst="rect">
            <a:avLst/>
          </a:prstGeom>
        </p:spPr>
      </p:pic>
      <p:pic>
        <p:nvPicPr>
          <p:cNvPr id="6" name="Afbeelding 5"/>
          <p:cNvPicPr>
            <a:picLocks noChangeAspect="1"/>
          </p:cNvPicPr>
          <p:nvPr/>
        </p:nvPicPr>
        <p:blipFill>
          <a:blip r:embed="rId5"/>
          <a:stretch>
            <a:fillRect/>
          </a:stretch>
        </p:blipFill>
        <p:spPr>
          <a:xfrm>
            <a:off x="688594" y="4243240"/>
            <a:ext cx="3390900" cy="1143000"/>
          </a:xfrm>
          <a:prstGeom prst="rect">
            <a:avLst/>
          </a:prstGeom>
        </p:spPr>
      </p:pic>
      <p:pic>
        <p:nvPicPr>
          <p:cNvPr id="7" name="Afbeelding 6"/>
          <p:cNvPicPr>
            <a:picLocks noChangeAspect="1"/>
          </p:cNvPicPr>
          <p:nvPr/>
        </p:nvPicPr>
        <p:blipFill>
          <a:blip r:embed="rId6"/>
          <a:stretch>
            <a:fillRect/>
          </a:stretch>
        </p:blipFill>
        <p:spPr>
          <a:xfrm>
            <a:off x="4415559" y="3882736"/>
            <a:ext cx="3619500" cy="533400"/>
          </a:xfrm>
          <a:prstGeom prst="rect">
            <a:avLst/>
          </a:prstGeom>
        </p:spPr>
      </p:pic>
      <p:pic>
        <p:nvPicPr>
          <p:cNvPr id="8" name="Afbeelding 7"/>
          <p:cNvPicPr>
            <a:picLocks noChangeAspect="1"/>
          </p:cNvPicPr>
          <p:nvPr/>
        </p:nvPicPr>
        <p:blipFill>
          <a:blip r:embed="rId7"/>
          <a:stretch>
            <a:fillRect/>
          </a:stretch>
        </p:blipFill>
        <p:spPr>
          <a:xfrm>
            <a:off x="4415559" y="4471840"/>
            <a:ext cx="3848100" cy="1828800"/>
          </a:xfrm>
          <a:prstGeom prst="rect">
            <a:avLst/>
          </a:prstGeom>
        </p:spPr>
      </p:pic>
      <p:pic>
        <p:nvPicPr>
          <p:cNvPr id="9" name="Afbeelding 8"/>
          <p:cNvPicPr>
            <a:picLocks noChangeAspect="1"/>
          </p:cNvPicPr>
          <p:nvPr/>
        </p:nvPicPr>
        <p:blipFill>
          <a:blip r:embed="rId8"/>
          <a:stretch>
            <a:fillRect/>
          </a:stretch>
        </p:blipFill>
        <p:spPr>
          <a:xfrm>
            <a:off x="457200" y="5727365"/>
            <a:ext cx="1638300" cy="781050"/>
          </a:xfrm>
          <a:prstGeom prst="rect">
            <a:avLst/>
          </a:prstGeom>
        </p:spPr>
      </p:pic>
      <p:pic>
        <p:nvPicPr>
          <p:cNvPr id="10" name="Afbeelding 9"/>
          <p:cNvPicPr>
            <a:picLocks noChangeAspect="1"/>
          </p:cNvPicPr>
          <p:nvPr/>
        </p:nvPicPr>
        <p:blipFill>
          <a:blip r:embed="rId9"/>
          <a:stretch>
            <a:fillRect/>
          </a:stretch>
        </p:blipFill>
        <p:spPr>
          <a:xfrm>
            <a:off x="2582632" y="5441944"/>
            <a:ext cx="1832927" cy="1093210"/>
          </a:xfrm>
          <a:prstGeom prst="rect">
            <a:avLst/>
          </a:prstGeom>
        </p:spPr>
      </p:pic>
      <p:sp>
        <p:nvSpPr>
          <p:cNvPr id="12" name="Tijdelijke aanduiding voor dianummer 11"/>
          <p:cNvSpPr>
            <a:spLocks noGrp="1"/>
          </p:cNvSpPr>
          <p:nvPr>
            <p:ph type="sldNum" sz="quarter" idx="12"/>
          </p:nvPr>
        </p:nvSpPr>
        <p:spPr/>
        <p:txBody>
          <a:bodyPr/>
          <a:lstStyle/>
          <a:p>
            <a:fld id="{26D8BCDC-9EF3-324C-9A1A-77C789016D7D}" type="slidenum">
              <a:rPr lang="nl-NL" smtClean="0"/>
              <a:pPr/>
              <a:t>15</a:t>
            </a:fld>
            <a:endParaRPr lang="nl-NL"/>
          </a:p>
        </p:txBody>
      </p:sp>
      <p:sp>
        <p:nvSpPr>
          <p:cNvPr id="2" name="Tijdelijke aanduiding voor voettekst 1"/>
          <p:cNvSpPr>
            <a:spLocks noGrp="1"/>
          </p:cNvSpPr>
          <p:nvPr>
            <p:ph type="ftr" sz="quarter" idx="11"/>
          </p:nvPr>
        </p:nvSpPr>
        <p:spPr/>
        <p:txBody>
          <a:bodyPr/>
          <a:lstStyle/>
          <a:p>
            <a:r>
              <a:rPr lang="nl-NL"/>
              <a:t>Entrepreneurship and Communication in multicultural teams-ECMT+ 2016 1-FI01-KA203-022743</a:t>
            </a:r>
            <a:endParaRPr lang="nl-NL" dirty="0"/>
          </a:p>
        </p:txBody>
      </p:sp>
    </p:spTree>
    <p:extLst>
      <p:ext uri="{BB962C8B-B14F-4D97-AF65-F5344CB8AC3E}">
        <p14:creationId xmlns:p14="http://schemas.microsoft.com/office/powerpoint/2010/main" val="2512252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p:cNvPicPr>
            <a:picLocks noGrp="1" noChangeAspect="1"/>
          </p:cNvPicPr>
          <p:nvPr>
            <p:ph idx="1"/>
          </p:nvPr>
        </p:nvPicPr>
        <p:blipFill>
          <a:blip r:embed="rId3"/>
          <a:stretch>
            <a:fillRect/>
          </a:stretch>
        </p:blipFill>
        <p:spPr>
          <a:xfrm>
            <a:off x="635288" y="1547218"/>
            <a:ext cx="1962150" cy="1762125"/>
          </a:xfrm>
          <a:prstGeom prst="rect">
            <a:avLst/>
          </a:prstGeom>
        </p:spPr>
      </p:pic>
      <p:sp>
        <p:nvSpPr>
          <p:cNvPr id="3" name="Titel 2"/>
          <p:cNvSpPr>
            <a:spLocks noGrp="1"/>
          </p:cNvSpPr>
          <p:nvPr>
            <p:ph type="title"/>
          </p:nvPr>
        </p:nvSpPr>
        <p:spPr/>
        <p:txBody>
          <a:bodyPr/>
          <a:lstStyle/>
          <a:p>
            <a:r>
              <a:rPr lang="nl-BE" dirty="0"/>
              <a:t>International </a:t>
            </a:r>
            <a:r>
              <a:rPr lang="nl-BE" dirty="0" err="1"/>
              <a:t>examples</a:t>
            </a:r>
            <a:endParaRPr lang="nl-BE" dirty="0"/>
          </a:p>
        </p:txBody>
      </p:sp>
      <p:pic>
        <p:nvPicPr>
          <p:cNvPr id="4" name="Afbeelding 3"/>
          <p:cNvPicPr>
            <a:picLocks noChangeAspect="1"/>
          </p:cNvPicPr>
          <p:nvPr/>
        </p:nvPicPr>
        <p:blipFill>
          <a:blip r:embed="rId4"/>
          <a:stretch>
            <a:fillRect/>
          </a:stretch>
        </p:blipFill>
        <p:spPr>
          <a:xfrm>
            <a:off x="935904" y="3403167"/>
            <a:ext cx="1876425" cy="990600"/>
          </a:xfrm>
          <a:prstGeom prst="rect">
            <a:avLst/>
          </a:prstGeom>
        </p:spPr>
      </p:pic>
      <p:pic>
        <p:nvPicPr>
          <p:cNvPr id="5" name="Afbeelding 4"/>
          <p:cNvPicPr>
            <a:picLocks noChangeAspect="1"/>
          </p:cNvPicPr>
          <p:nvPr/>
        </p:nvPicPr>
        <p:blipFill>
          <a:blip r:embed="rId5"/>
          <a:stretch>
            <a:fillRect/>
          </a:stretch>
        </p:blipFill>
        <p:spPr>
          <a:xfrm>
            <a:off x="3982171" y="2817380"/>
            <a:ext cx="3876675" cy="1171575"/>
          </a:xfrm>
          <a:prstGeom prst="rect">
            <a:avLst/>
          </a:prstGeom>
        </p:spPr>
      </p:pic>
      <p:pic>
        <p:nvPicPr>
          <p:cNvPr id="6" name="Afbeelding 5"/>
          <p:cNvPicPr>
            <a:picLocks noChangeAspect="1"/>
          </p:cNvPicPr>
          <p:nvPr/>
        </p:nvPicPr>
        <p:blipFill>
          <a:blip r:embed="rId6"/>
          <a:stretch>
            <a:fillRect/>
          </a:stretch>
        </p:blipFill>
        <p:spPr>
          <a:xfrm>
            <a:off x="935904" y="4559029"/>
            <a:ext cx="4079442" cy="1070245"/>
          </a:xfrm>
          <a:prstGeom prst="rect">
            <a:avLst/>
          </a:prstGeom>
        </p:spPr>
      </p:pic>
      <p:pic>
        <p:nvPicPr>
          <p:cNvPr id="7" name="Afbeelding 6"/>
          <p:cNvPicPr>
            <a:picLocks noChangeAspect="1"/>
          </p:cNvPicPr>
          <p:nvPr/>
        </p:nvPicPr>
        <p:blipFill>
          <a:blip r:embed="rId7"/>
          <a:stretch>
            <a:fillRect/>
          </a:stretch>
        </p:blipFill>
        <p:spPr>
          <a:xfrm>
            <a:off x="5385651" y="4239780"/>
            <a:ext cx="3424584" cy="2402320"/>
          </a:xfrm>
          <a:prstGeom prst="rect">
            <a:avLst/>
          </a:prstGeom>
        </p:spPr>
      </p:pic>
      <p:pic>
        <p:nvPicPr>
          <p:cNvPr id="9" name="Afbeelding 8"/>
          <p:cNvPicPr>
            <a:picLocks noChangeAspect="1"/>
          </p:cNvPicPr>
          <p:nvPr/>
        </p:nvPicPr>
        <p:blipFill>
          <a:blip r:embed="rId8"/>
          <a:stretch>
            <a:fillRect/>
          </a:stretch>
        </p:blipFill>
        <p:spPr>
          <a:xfrm>
            <a:off x="2668818" y="1850809"/>
            <a:ext cx="4429125" cy="533400"/>
          </a:xfrm>
          <a:prstGeom prst="rect">
            <a:avLst/>
          </a:prstGeom>
        </p:spPr>
      </p:pic>
      <p:sp>
        <p:nvSpPr>
          <p:cNvPr id="10" name="Tijdelijke aanduiding voor dianummer 9"/>
          <p:cNvSpPr>
            <a:spLocks noGrp="1"/>
          </p:cNvSpPr>
          <p:nvPr>
            <p:ph type="sldNum" sz="quarter" idx="12"/>
          </p:nvPr>
        </p:nvSpPr>
        <p:spPr/>
        <p:txBody>
          <a:bodyPr/>
          <a:lstStyle/>
          <a:p>
            <a:fld id="{26D8BCDC-9EF3-324C-9A1A-77C789016D7D}" type="slidenum">
              <a:rPr lang="nl-NL" smtClean="0"/>
              <a:pPr/>
              <a:t>16</a:t>
            </a:fld>
            <a:endParaRPr lang="nl-NL"/>
          </a:p>
        </p:txBody>
      </p:sp>
      <p:sp>
        <p:nvSpPr>
          <p:cNvPr id="2" name="Tijdelijke aanduiding voor voettekst 1"/>
          <p:cNvSpPr>
            <a:spLocks noGrp="1"/>
          </p:cNvSpPr>
          <p:nvPr>
            <p:ph type="ftr" sz="quarter" idx="11"/>
          </p:nvPr>
        </p:nvSpPr>
        <p:spPr/>
        <p:txBody>
          <a:bodyPr/>
          <a:lstStyle/>
          <a:p>
            <a:r>
              <a:rPr lang="nl-NL"/>
              <a:t>Entrepreneurship and Communication in multicultural teams-ECMT+ 2016 1-FI01-KA203-022743</a:t>
            </a:r>
            <a:endParaRPr lang="nl-NL" dirty="0"/>
          </a:p>
        </p:txBody>
      </p:sp>
    </p:spTree>
    <p:extLst>
      <p:ext uri="{BB962C8B-B14F-4D97-AF65-F5344CB8AC3E}">
        <p14:creationId xmlns:p14="http://schemas.microsoft.com/office/powerpoint/2010/main" val="3631082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92500" lnSpcReduction="10000"/>
          </a:bodyPr>
          <a:lstStyle/>
          <a:p>
            <a:pPr marL="0" indent="0">
              <a:buNone/>
            </a:pPr>
            <a:r>
              <a:rPr lang="nl-BE" dirty="0"/>
              <a:t>EMES </a:t>
            </a:r>
            <a:r>
              <a:rPr lang="nl-BE" dirty="0" err="1"/>
              <a:t>definition</a:t>
            </a:r>
            <a:r>
              <a:rPr lang="nl-BE" dirty="0"/>
              <a:t> of </a:t>
            </a:r>
            <a:r>
              <a:rPr lang="nl-BE" dirty="0" err="1"/>
              <a:t>social</a:t>
            </a:r>
            <a:r>
              <a:rPr lang="nl-BE" dirty="0"/>
              <a:t> </a:t>
            </a:r>
            <a:r>
              <a:rPr lang="nl-BE" dirty="0" err="1"/>
              <a:t>enterprise</a:t>
            </a:r>
            <a:endParaRPr lang="nl-BE" dirty="0"/>
          </a:p>
          <a:p>
            <a:pPr marL="0" indent="0">
              <a:buNone/>
            </a:pPr>
            <a:r>
              <a:rPr lang="nl-BE" dirty="0"/>
              <a:t>3 indicators </a:t>
            </a:r>
            <a:r>
              <a:rPr lang="nl-BE" dirty="0" err="1"/>
              <a:t>reflect</a:t>
            </a:r>
            <a:r>
              <a:rPr lang="nl-BE" dirty="0"/>
              <a:t> </a:t>
            </a:r>
            <a:r>
              <a:rPr lang="nl-BE" dirty="0" err="1"/>
              <a:t>the</a:t>
            </a:r>
            <a:r>
              <a:rPr lang="nl-BE" dirty="0"/>
              <a:t> </a:t>
            </a:r>
            <a:r>
              <a:rPr lang="nl-BE" b="1" dirty="0" err="1"/>
              <a:t>economic</a:t>
            </a:r>
            <a:r>
              <a:rPr lang="nl-BE" b="1" dirty="0"/>
              <a:t> </a:t>
            </a:r>
            <a:r>
              <a:rPr lang="nl-BE" b="1" dirty="0" err="1"/>
              <a:t>and</a:t>
            </a:r>
            <a:r>
              <a:rPr lang="nl-BE" b="1" dirty="0"/>
              <a:t> </a:t>
            </a:r>
            <a:r>
              <a:rPr lang="nl-BE" b="1" dirty="0" err="1"/>
              <a:t>entrepreneurial</a:t>
            </a:r>
            <a:r>
              <a:rPr lang="nl-BE" b="1" dirty="0"/>
              <a:t> </a:t>
            </a:r>
            <a:r>
              <a:rPr lang="nl-BE" dirty="0" err="1"/>
              <a:t>dimensions</a:t>
            </a:r>
            <a:r>
              <a:rPr lang="nl-BE" dirty="0"/>
              <a:t> of </a:t>
            </a:r>
            <a:r>
              <a:rPr lang="nl-BE" dirty="0" err="1"/>
              <a:t>social</a:t>
            </a:r>
            <a:r>
              <a:rPr lang="nl-BE" dirty="0"/>
              <a:t> </a:t>
            </a:r>
            <a:r>
              <a:rPr lang="nl-BE" dirty="0" err="1"/>
              <a:t>enterprises</a:t>
            </a:r>
            <a:r>
              <a:rPr lang="nl-BE" dirty="0"/>
              <a:t>:</a:t>
            </a:r>
          </a:p>
          <a:p>
            <a:r>
              <a:rPr lang="nl-BE" dirty="0"/>
              <a:t>A </a:t>
            </a:r>
            <a:r>
              <a:rPr lang="nl-BE" dirty="0" err="1"/>
              <a:t>continuous</a:t>
            </a:r>
            <a:r>
              <a:rPr lang="nl-BE" dirty="0"/>
              <a:t> </a:t>
            </a:r>
            <a:r>
              <a:rPr lang="nl-BE" dirty="0" err="1"/>
              <a:t>activity</a:t>
            </a:r>
            <a:r>
              <a:rPr lang="nl-BE" dirty="0"/>
              <a:t> </a:t>
            </a:r>
            <a:r>
              <a:rPr lang="nl-BE" dirty="0" err="1"/>
              <a:t>producing</a:t>
            </a:r>
            <a:r>
              <a:rPr lang="nl-BE" dirty="0"/>
              <a:t> </a:t>
            </a:r>
            <a:r>
              <a:rPr lang="nl-BE" dirty="0" err="1"/>
              <a:t>goods</a:t>
            </a:r>
            <a:r>
              <a:rPr lang="nl-BE" dirty="0"/>
              <a:t> </a:t>
            </a:r>
            <a:r>
              <a:rPr lang="nl-BE" dirty="0" err="1"/>
              <a:t>and</a:t>
            </a:r>
            <a:r>
              <a:rPr lang="nl-BE" dirty="0"/>
              <a:t>/or </a:t>
            </a:r>
            <a:r>
              <a:rPr lang="nl-BE" b="1" dirty="0" err="1"/>
              <a:t>selling</a:t>
            </a:r>
            <a:r>
              <a:rPr lang="nl-BE" dirty="0"/>
              <a:t> services</a:t>
            </a:r>
          </a:p>
          <a:p>
            <a:r>
              <a:rPr lang="nl-BE" dirty="0"/>
              <a:t>A significant level of </a:t>
            </a:r>
            <a:r>
              <a:rPr lang="nl-BE" dirty="0" err="1"/>
              <a:t>economic</a:t>
            </a:r>
            <a:r>
              <a:rPr lang="nl-BE" dirty="0"/>
              <a:t> risk</a:t>
            </a:r>
          </a:p>
          <a:p>
            <a:r>
              <a:rPr lang="nl-BE" dirty="0"/>
              <a:t>A minimum </a:t>
            </a:r>
            <a:r>
              <a:rPr lang="nl-BE" dirty="0" err="1"/>
              <a:t>amount</a:t>
            </a:r>
            <a:r>
              <a:rPr lang="nl-BE" dirty="0"/>
              <a:t> of </a:t>
            </a:r>
            <a:r>
              <a:rPr lang="nl-BE" dirty="0" err="1"/>
              <a:t>paid</a:t>
            </a:r>
            <a:r>
              <a:rPr lang="nl-BE" dirty="0"/>
              <a:t> </a:t>
            </a:r>
            <a:r>
              <a:rPr lang="nl-BE" dirty="0" err="1"/>
              <a:t>work</a:t>
            </a:r>
            <a:endParaRPr lang="nl-BE" dirty="0"/>
          </a:p>
          <a:p>
            <a:endParaRPr lang="nl-BE" dirty="0"/>
          </a:p>
          <a:p>
            <a:pPr marL="0" indent="0">
              <a:buNone/>
            </a:pPr>
            <a:r>
              <a:rPr lang="nl-BE" dirty="0"/>
              <a:t>3 indicators </a:t>
            </a:r>
            <a:r>
              <a:rPr lang="nl-BE" dirty="0" err="1"/>
              <a:t>encapsulate</a:t>
            </a:r>
            <a:r>
              <a:rPr lang="nl-BE" dirty="0"/>
              <a:t> </a:t>
            </a:r>
            <a:r>
              <a:rPr lang="nl-BE" dirty="0" err="1"/>
              <a:t>the</a:t>
            </a:r>
            <a:r>
              <a:rPr lang="nl-BE" dirty="0"/>
              <a:t> </a:t>
            </a:r>
            <a:r>
              <a:rPr lang="nl-BE" b="1" dirty="0" err="1"/>
              <a:t>social</a:t>
            </a:r>
            <a:r>
              <a:rPr lang="nl-BE" b="1" dirty="0"/>
              <a:t> </a:t>
            </a:r>
            <a:r>
              <a:rPr lang="nl-BE" b="1" dirty="0" err="1"/>
              <a:t>dimensions</a:t>
            </a:r>
            <a:r>
              <a:rPr lang="nl-BE" b="1" dirty="0"/>
              <a:t> </a:t>
            </a:r>
            <a:r>
              <a:rPr lang="nl-BE" dirty="0"/>
              <a:t>of </a:t>
            </a:r>
            <a:r>
              <a:rPr lang="nl-BE" dirty="0" err="1"/>
              <a:t>such</a:t>
            </a:r>
            <a:r>
              <a:rPr lang="nl-BE" dirty="0"/>
              <a:t> </a:t>
            </a:r>
            <a:r>
              <a:rPr lang="nl-BE" dirty="0" err="1"/>
              <a:t>enterprises</a:t>
            </a:r>
            <a:r>
              <a:rPr lang="nl-BE" dirty="0"/>
              <a:t>:</a:t>
            </a:r>
          </a:p>
          <a:p>
            <a:r>
              <a:rPr lang="nl-BE" dirty="0"/>
              <a:t>An explicit </a:t>
            </a:r>
            <a:r>
              <a:rPr lang="nl-BE" dirty="0" err="1"/>
              <a:t>aim</a:t>
            </a:r>
            <a:r>
              <a:rPr lang="nl-BE" dirty="0"/>
              <a:t> </a:t>
            </a:r>
            <a:r>
              <a:rPr lang="nl-BE" dirty="0" err="1"/>
              <a:t>to</a:t>
            </a:r>
            <a:r>
              <a:rPr lang="nl-BE" dirty="0"/>
              <a:t> benefit </a:t>
            </a:r>
            <a:r>
              <a:rPr lang="nl-BE" dirty="0" err="1"/>
              <a:t>the</a:t>
            </a:r>
            <a:r>
              <a:rPr lang="nl-BE" dirty="0"/>
              <a:t> community</a:t>
            </a:r>
          </a:p>
          <a:p>
            <a:r>
              <a:rPr lang="nl-BE" dirty="0"/>
              <a:t>An </a:t>
            </a:r>
            <a:r>
              <a:rPr lang="nl-BE" dirty="0" err="1"/>
              <a:t>initiative</a:t>
            </a:r>
            <a:r>
              <a:rPr lang="nl-BE" dirty="0"/>
              <a:t> </a:t>
            </a:r>
            <a:r>
              <a:rPr lang="nl-BE" dirty="0" err="1"/>
              <a:t>launched</a:t>
            </a:r>
            <a:r>
              <a:rPr lang="nl-BE" dirty="0"/>
              <a:t> </a:t>
            </a:r>
            <a:r>
              <a:rPr lang="nl-BE" dirty="0" err="1"/>
              <a:t>by</a:t>
            </a:r>
            <a:r>
              <a:rPr lang="nl-BE" dirty="0"/>
              <a:t> a </a:t>
            </a:r>
            <a:r>
              <a:rPr lang="nl-BE" dirty="0" err="1"/>
              <a:t>group</a:t>
            </a:r>
            <a:r>
              <a:rPr lang="nl-BE" dirty="0"/>
              <a:t> of </a:t>
            </a:r>
            <a:r>
              <a:rPr lang="nl-BE" dirty="0" err="1"/>
              <a:t>citizens</a:t>
            </a:r>
            <a:r>
              <a:rPr lang="nl-BE" dirty="0"/>
              <a:t> or </a:t>
            </a:r>
            <a:r>
              <a:rPr lang="nl-BE" dirty="0" err="1"/>
              <a:t>civil</a:t>
            </a:r>
            <a:r>
              <a:rPr lang="nl-BE" dirty="0"/>
              <a:t> society </a:t>
            </a:r>
            <a:r>
              <a:rPr lang="nl-BE" dirty="0" err="1"/>
              <a:t>organisations</a:t>
            </a:r>
            <a:endParaRPr lang="nl-BE" dirty="0"/>
          </a:p>
          <a:p>
            <a:r>
              <a:rPr lang="nl-BE" dirty="0"/>
              <a:t>A limited profit distribution (mainly reinvest)</a:t>
            </a:r>
          </a:p>
          <a:p>
            <a:endParaRPr lang="nl-BE" dirty="0"/>
          </a:p>
        </p:txBody>
      </p:sp>
      <p:sp>
        <p:nvSpPr>
          <p:cNvPr id="3" name="Titel 2"/>
          <p:cNvSpPr>
            <a:spLocks noGrp="1"/>
          </p:cNvSpPr>
          <p:nvPr>
            <p:ph type="title"/>
          </p:nvPr>
        </p:nvSpPr>
        <p:spPr/>
        <p:txBody>
          <a:bodyPr/>
          <a:lstStyle/>
          <a:p>
            <a:r>
              <a:rPr lang="nl-BE" dirty="0" err="1"/>
              <a:t>What</a:t>
            </a:r>
            <a:r>
              <a:rPr lang="nl-BE" dirty="0"/>
              <a:t> is a </a:t>
            </a:r>
            <a:r>
              <a:rPr lang="nl-BE" dirty="0" err="1"/>
              <a:t>social</a:t>
            </a:r>
            <a:r>
              <a:rPr lang="nl-BE" dirty="0"/>
              <a:t> </a:t>
            </a:r>
            <a:r>
              <a:rPr lang="nl-BE" dirty="0" err="1"/>
              <a:t>enterprise</a:t>
            </a:r>
            <a:r>
              <a:rPr lang="nl-BE" dirty="0"/>
              <a:t>?</a:t>
            </a:r>
          </a:p>
        </p:txBody>
      </p:sp>
      <p:sp>
        <p:nvSpPr>
          <p:cNvPr id="5" name="Tijdelijke aanduiding voor dianummer 4"/>
          <p:cNvSpPr>
            <a:spLocks noGrp="1"/>
          </p:cNvSpPr>
          <p:nvPr>
            <p:ph type="sldNum" sz="quarter" idx="12"/>
          </p:nvPr>
        </p:nvSpPr>
        <p:spPr/>
        <p:txBody>
          <a:bodyPr/>
          <a:lstStyle/>
          <a:p>
            <a:fld id="{26D8BCDC-9EF3-324C-9A1A-77C789016D7D}" type="slidenum">
              <a:rPr lang="nl-NL" smtClean="0"/>
              <a:pPr/>
              <a:t>17</a:t>
            </a:fld>
            <a:endParaRPr lang="nl-NL"/>
          </a:p>
        </p:txBody>
      </p:sp>
      <p:sp>
        <p:nvSpPr>
          <p:cNvPr id="4" name="Tijdelijke aanduiding voor voettekst 3"/>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6" name="Picture 2" descr="Afficher l'image d'origin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53714" y="6086740"/>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31065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buNone/>
            </a:pPr>
            <a:r>
              <a:rPr lang="nl-BE" dirty="0"/>
              <a:t>3 indicators </a:t>
            </a:r>
            <a:r>
              <a:rPr lang="nl-BE" dirty="0" err="1"/>
              <a:t>reflect</a:t>
            </a:r>
            <a:r>
              <a:rPr lang="nl-BE" dirty="0"/>
              <a:t> </a:t>
            </a:r>
            <a:r>
              <a:rPr lang="nl-BE" dirty="0" err="1"/>
              <a:t>the</a:t>
            </a:r>
            <a:r>
              <a:rPr lang="nl-BE" dirty="0"/>
              <a:t> </a:t>
            </a:r>
            <a:r>
              <a:rPr lang="nl-BE" b="1" dirty="0" err="1"/>
              <a:t>participatory</a:t>
            </a:r>
            <a:r>
              <a:rPr lang="nl-BE" b="1" dirty="0"/>
              <a:t> </a:t>
            </a:r>
            <a:r>
              <a:rPr lang="nl-BE" b="1" dirty="0" err="1"/>
              <a:t>governance</a:t>
            </a:r>
            <a:r>
              <a:rPr lang="nl-BE" dirty="0"/>
              <a:t> of </a:t>
            </a:r>
            <a:r>
              <a:rPr lang="nl-BE" dirty="0" err="1"/>
              <a:t>such</a:t>
            </a:r>
            <a:r>
              <a:rPr lang="nl-BE" dirty="0"/>
              <a:t> </a:t>
            </a:r>
            <a:r>
              <a:rPr lang="nl-BE" dirty="0" err="1"/>
              <a:t>enterprises</a:t>
            </a:r>
            <a:r>
              <a:rPr lang="nl-BE" dirty="0"/>
              <a:t>:</a:t>
            </a:r>
          </a:p>
          <a:p>
            <a:r>
              <a:rPr lang="nl-BE" dirty="0"/>
              <a:t>A high </a:t>
            </a:r>
            <a:r>
              <a:rPr lang="nl-BE" dirty="0" err="1"/>
              <a:t>degree</a:t>
            </a:r>
            <a:r>
              <a:rPr lang="nl-BE" dirty="0"/>
              <a:t> of </a:t>
            </a:r>
            <a:r>
              <a:rPr lang="nl-BE" dirty="0" err="1"/>
              <a:t>autonomy</a:t>
            </a:r>
            <a:endParaRPr lang="nl-BE" dirty="0"/>
          </a:p>
          <a:p>
            <a:r>
              <a:rPr lang="nl-BE" dirty="0"/>
              <a:t>A </a:t>
            </a:r>
            <a:r>
              <a:rPr lang="nl-BE" dirty="0" err="1"/>
              <a:t>decision</a:t>
            </a:r>
            <a:r>
              <a:rPr lang="nl-BE" dirty="0"/>
              <a:t>-making power </a:t>
            </a:r>
            <a:r>
              <a:rPr lang="nl-BE" dirty="0" err="1"/>
              <a:t>not</a:t>
            </a:r>
            <a:r>
              <a:rPr lang="nl-BE" dirty="0"/>
              <a:t> </a:t>
            </a:r>
            <a:r>
              <a:rPr lang="nl-BE" dirty="0" err="1"/>
              <a:t>based</a:t>
            </a:r>
            <a:r>
              <a:rPr lang="nl-BE" dirty="0"/>
              <a:t> on </a:t>
            </a:r>
            <a:r>
              <a:rPr lang="nl-BE" dirty="0" err="1"/>
              <a:t>capital</a:t>
            </a:r>
            <a:r>
              <a:rPr lang="nl-BE" dirty="0"/>
              <a:t> </a:t>
            </a:r>
            <a:r>
              <a:rPr lang="nl-BE" dirty="0" err="1"/>
              <a:t>ownership</a:t>
            </a:r>
            <a:endParaRPr lang="nl-BE" dirty="0"/>
          </a:p>
          <a:p>
            <a:r>
              <a:rPr lang="nl-BE" dirty="0"/>
              <a:t>A </a:t>
            </a:r>
            <a:r>
              <a:rPr lang="nl-BE" dirty="0" err="1"/>
              <a:t>participation</a:t>
            </a:r>
            <a:r>
              <a:rPr lang="nl-BE" dirty="0"/>
              <a:t> nature, </a:t>
            </a:r>
            <a:r>
              <a:rPr lang="nl-BE" dirty="0" err="1"/>
              <a:t>which</a:t>
            </a:r>
            <a:r>
              <a:rPr lang="nl-BE" dirty="0"/>
              <a:t> </a:t>
            </a:r>
            <a:r>
              <a:rPr lang="nl-BE" dirty="0" err="1"/>
              <a:t>involves</a:t>
            </a:r>
            <a:r>
              <a:rPr lang="nl-BE" dirty="0"/>
              <a:t> </a:t>
            </a:r>
            <a:r>
              <a:rPr lang="nl-BE" dirty="0" err="1"/>
              <a:t>various</a:t>
            </a:r>
            <a:r>
              <a:rPr lang="nl-BE" dirty="0"/>
              <a:t> </a:t>
            </a:r>
            <a:r>
              <a:rPr lang="nl-BE" dirty="0" err="1"/>
              <a:t>parties</a:t>
            </a:r>
            <a:r>
              <a:rPr lang="nl-BE" dirty="0"/>
              <a:t> </a:t>
            </a:r>
            <a:r>
              <a:rPr lang="nl-BE" dirty="0" err="1"/>
              <a:t>affected</a:t>
            </a:r>
            <a:r>
              <a:rPr lang="nl-BE" dirty="0"/>
              <a:t> </a:t>
            </a:r>
            <a:r>
              <a:rPr lang="nl-BE" dirty="0" err="1"/>
              <a:t>by</a:t>
            </a:r>
            <a:r>
              <a:rPr lang="nl-BE" dirty="0"/>
              <a:t> </a:t>
            </a:r>
            <a:r>
              <a:rPr lang="nl-BE" dirty="0" err="1"/>
              <a:t>the</a:t>
            </a:r>
            <a:r>
              <a:rPr lang="nl-BE" dirty="0"/>
              <a:t> </a:t>
            </a:r>
            <a:r>
              <a:rPr lang="nl-BE" dirty="0" err="1"/>
              <a:t>activity</a:t>
            </a:r>
            <a:endParaRPr lang="nl-BE" dirty="0"/>
          </a:p>
          <a:p>
            <a:endParaRPr lang="nl-BE" dirty="0"/>
          </a:p>
        </p:txBody>
      </p:sp>
      <p:sp>
        <p:nvSpPr>
          <p:cNvPr id="3" name="Titel 2"/>
          <p:cNvSpPr>
            <a:spLocks noGrp="1"/>
          </p:cNvSpPr>
          <p:nvPr>
            <p:ph type="title"/>
          </p:nvPr>
        </p:nvSpPr>
        <p:spPr/>
        <p:txBody>
          <a:bodyPr/>
          <a:lstStyle/>
          <a:p>
            <a:r>
              <a:rPr lang="nl-BE" dirty="0"/>
              <a:t>Social enterprise</a:t>
            </a:r>
          </a:p>
        </p:txBody>
      </p:sp>
      <p:sp>
        <p:nvSpPr>
          <p:cNvPr id="5" name="Tijdelijke aanduiding voor dianummer 4"/>
          <p:cNvSpPr>
            <a:spLocks noGrp="1"/>
          </p:cNvSpPr>
          <p:nvPr>
            <p:ph type="sldNum" sz="quarter" idx="12"/>
          </p:nvPr>
        </p:nvSpPr>
        <p:spPr/>
        <p:txBody>
          <a:bodyPr/>
          <a:lstStyle/>
          <a:p>
            <a:fld id="{26D8BCDC-9EF3-324C-9A1A-77C789016D7D}" type="slidenum">
              <a:rPr lang="nl-NL" smtClean="0"/>
              <a:pPr/>
              <a:t>18</a:t>
            </a:fld>
            <a:endParaRPr lang="nl-NL"/>
          </a:p>
        </p:txBody>
      </p:sp>
      <p:sp>
        <p:nvSpPr>
          <p:cNvPr id="4" name="Tijdelijke aanduiding voor voettekst 3"/>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6" name="Picture 2" descr="Afficher l'image d'origin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53714" y="6086740"/>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48623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Networking is </a:t>
            </a:r>
            <a:r>
              <a:rPr lang="nl-NL" dirty="0" err="1"/>
              <a:t>key</a:t>
            </a:r>
            <a:r>
              <a:rPr lang="nl-NL" dirty="0"/>
              <a:t> </a:t>
            </a:r>
            <a:r>
              <a:rPr lang="nl-NL" dirty="0" err="1"/>
              <a:t>and</a:t>
            </a:r>
            <a:r>
              <a:rPr lang="nl-NL" dirty="0"/>
              <a:t> </a:t>
            </a:r>
            <a:r>
              <a:rPr lang="nl-NL" dirty="0" err="1"/>
              <a:t>should</a:t>
            </a:r>
            <a:r>
              <a:rPr lang="nl-NL" dirty="0"/>
              <a:t> </a:t>
            </a:r>
            <a:r>
              <a:rPr lang="nl-NL" dirty="0" err="1"/>
              <a:t>be</a:t>
            </a:r>
            <a:r>
              <a:rPr lang="nl-NL" dirty="0"/>
              <a:t> </a:t>
            </a:r>
            <a:r>
              <a:rPr lang="nl-NL" dirty="0" err="1"/>
              <a:t>focused</a:t>
            </a:r>
            <a:r>
              <a:rPr lang="nl-NL" dirty="0"/>
              <a:t> on the goal. </a:t>
            </a:r>
            <a:r>
              <a:rPr lang="nl-NL" dirty="0" err="1"/>
              <a:t>Streamline</a:t>
            </a:r>
            <a:r>
              <a:rPr lang="nl-NL" dirty="0"/>
              <a:t> the </a:t>
            </a:r>
            <a:r>
              <a:rPr lang="nl-NL" dirty="0" err="1"/>
              <a:t>networking</a:t>
            </a:r>
            <a:r>
              <a:rPr lang="nl-NL" dirty="0"/>
              <a:t>.</a:t>
            </a:r>
          </a:p>
          <a:p>
            <a:r>
              <a:rPr lang="nl-NL" dirty="0"/>
              <a:t>Finance is </a:t>
            </a:r>
            <a:r>
              <a:rPr lang="nl-NL" dirty="0" err="1"/>
              <a:t>key</a:t>
            </a:r>
            <a:r>
              <a:rPr lang="nl-NL" dirty="0"/>
              <a:t>, </a:t>
            </a:r>
            <a:r>
              <a:rPr lang="nl-NL" dirty="0" err="1"/>
              <a:t>this</a:t>
            </a:r>
            <a:r>
              <a:rPr lang="nl-NL" dirty="0"/>
              <a:t> </a:t>
            </a:r>
            <a:r>
              <a:rPr lang="nl-NL" dirty="0" err="1"/>
              <a:t>skill</a:t>
            </a:r>
            <a:r>
              <a:rPr lang="nl-NL" dirty="0"/>
              <a:t> is </a:t>
            </a:r>
            <a:r>
              <a:rPr lang="nl-NL" dirty="0" err="1"/>
              <a:t>not</a:t>
            </a:r>
            <a:r>
              <a:rPr lang="nl-NL" dirty="0"/>
              <a:t> </a:t>
            </a:r>
            <a:r>
              <a:rPr lang="nl-NL" dirty="0" err="1"/>
              <a:t>always</a:t>
            </a:r>
            <a:r>
              <a:rPr lang="nl-NL" dirty="0"/>
              <a:t> present.</a:t>
            </a:r>
          </a:p>
          <a:p>
            <a:pPr lvl="1"/>
            <a:r>
              <a:rPr lang="nl-NL" dirty="0"/>
              <a:t>“</a:t>
            </a:r>
            <a:r>
              <a:rPr lang="nl-NL" dirty="0" err="1"/>
              <a:t>Think</a:t>
            </a:r>
            <a:r>
              <a:rPr lang="nl-NL" dirty="0"/>
              <a:t> </a:t>
            </a:r>
            <a:r>
              <a:rPr lang="nl-NL" dirty="0" err="1"/>
              <a:t>finance</a:t>
            </a:r>
            <a:r>
              <a:rPr lang="nl-NL" dirty="0"/>
              <a:t> as off the first </a:t>
            </a:r>
            <a:r>
              <a:rPr lang="nl-NL" dirty="0" err="1"/>
              <a:t>day</a:t>
            </a:r>
            <a:r>
              <a:rPr lang="nl-NL" dirty="0"/>
              <a:t>.”</a:t>
            </a:r>
          </a:p>
          <a:p>
            <a:r>
              <a:rPr lang="nl-NL" dirty="0"/>
              <a:t>A </a:t>
            </a:r>
            <a:r>
              <a:rPr lang="nl-NL" dirty="0" err="1"/>
              <a:t>good</a:t>
            </a:r>
            <a:r>
              <a:rPr lang="nl-NL" dirty="0"/>
              <a:t> sales team is </a:t>
            </a:r>
            <a:r>
              <a:rPr lang="nl-NL" dirty="0" err="1"/>
              <a:t>key</a:t>
            </a:r>
            <a:r>
              <a:rPr lang="nl-NL" dirty="0"/>
              <a:t>, </a:t>
            </a:r>
            <a:r>
              <a:rPr lang="nl-NL" dirty="0" err="1"/>
              <a:t>this</a:t>
            </a:r>
            <a:r>
              <a:rPr lang="nl-NL" dirty="0"/>
              <a:t> is </a:t>
            </a:r>
            <a:r>
              <a:rPr lang="nl-NL" dirty="0" err="1"/>
              <a:t>often</a:t>
            </a:r>
            <a:r>
              <a:rPr lang="nl-NL" dirty="0"/>
              <a:t> </a:t>
            </a:r>
            <a:r>
              <a:rPr lang="nl-NL" dirty="0" err="1"/>
              <a:t>forgotten</a:t>
            </a:r>
            <a:r>
              <a:rPr lang="nl-NL" dirty="0"/>
              <a:t>. </a:t>
            </a:r>
            <a:r>
              <a:rPr lang="nl-NL" dirty="0" err="1"/>
              <a:t>Because</a:t>
            </a:r>
            <a:r>
              <a:rPr lang="nl-NL" dirty="0"/>
              <a:t> we are </a:t>
            </a:r>
            <a:r>
              <a:rPr lang="nl-NL" dirty="0" err="1"/>
              <a:t>so</a:t>
            </a:r>
            <a:r>
              <a:rPr lang="nl-NL" dirty="0"/>
              <a:t> </a:t>
            </a:r>
            <a:r>
              <a:rPr lang="nl-NL" dirty="0" err="1"/>
              <a:t>preoccupied</a:t>
            </a:r>
            <a:r>
              <a:rPr lang="nl-NL" dirty="0"/>
              <a:t> </a:t>
            </a:r>
            <a:r>
              <a:rPr lang="nl-NL" dirty="0" err="1"/>
              <a:t>with</a:t>
            </a:r>
            <a:r>
              <a:rPr lang="nl-NL" dirty="0"/>
              <a:t> the </a:t>
            </a:r>
            <a:r>
              <a:rPr lang="nl-NL" dirty="0" err="1"/>
              <a:t>social</a:t>
            </a:r>
            <a:r>
              <a:rPr lang="nl-NL" dirty="0"/>
              <a:t> impact. The sales team is as professional a</a:t>
            </a:r>
            <a:r>
              <a:rPr lang="nl-BE" dirty="0"/>
              <a:t>s</a:t>
            </a:r>
            <a:r>
              <a:rPr lang="nl-NL" dirty="0"/>
              <a:t> in the business </a:t>
            </a:r>
            <a:r>
              <a:rPr lang="nl-NL" dirty="0" err="1"/>
              <a:t>world</a:t>
            </a:r>
            <a:r>
              <a:rPr lang="nl-NL" dirty="0"/>
              <a:t>.</a:t>
            </a:r>
          </a:p>
        </p:txBody>
      </p:sp>
      <p:sp>
        <p:nvSpPr>
          <p:cNvPr id="3" name="Titel 2"/>
          <p:cNvSpPr>
            <a:spLocks noGrp="1"/>
          </p:cNvSpPr>
          <p:nvPr>
            <p:ph type="title"/>
          </p:nvPr>
        </p:nvSpPr>
        <p:spPr/>
        <p:txBody>
          <a:bodyPr>
            <a:normAutofit/>
          </a:bodyPr>
          <a:lstStyle/>
          <a:p>
            <a:r>
              <a:rPr lang="nl-NL" dirty="0" err="1"/>
              <a:t>Lessons</a:t>
            </a:r>
            <a:r>
              <a:rPr lang="nl-NL" dirty="0"/>
              <a:t> </a:t>
            </a:r>
            <a:r>
              <a:rPr lang="nl-NL" dirty="0" err="1"/>
              <a:t>learned</a:t>
            </a:r>
            <a:endParaRPr lang="nl-NL" dirty="0"/>
          </a:p>
        </p:txBody>
      </p:sp>
      <p:sp>
        <p:nvSpPr>
          <p:cNvPr id="4" name="Tijdelijke aanduiding voor dianummer 3"/>
          <p:cNvSpPr>
            <a:spLocks noGrp="1"/>
          </p:cNvSpPr>
          <p:nvPr>
            <p:ph type="sldNum" sz="quarter" idx="12"/>
          </p:nvPr>
        </p:nvSpPr>
        <p:spPr/>
        <p:txBody>
          <a:bodyPr/>
          <a:lstStyle/>
          <a:p>
            <a:fld id="{26D8BCDC-9EF3-324C-9A1A-77C789016D7D}" type="slidenum">
              <a:rPr lang="nl-NL" smtClean="0"/>
              <a:pPr/>
              <a:t>19</a:t>
            </a:fld>
            <a:endParaRPr lang="nl-NL"/>
          </a:p>
        </p:txBody>
      </p:sp>
      <p:sp>
        <p:nvSpPr>
          <p:cNvPr id="5" name="Tijdelijke aanduiding voor voettekst 4"/>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6" name="Picture 2" descr="Afficher l'image d'origin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53714" y="6086740"/>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88544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59437"/>
            <a:ext cx="7772400" cy="3626763"/>
          </a:xfrm>
        </p:spPr>
        <p:txBody>
          <a:bodyPr>
            <a:normAutofit/>
          </a:bodyPr>
          <a:lstStyle/>
          <a:p>
            <a:r>
              <a:rPr lang="nl-BE" sz="4000" dirty="0"/>
              <a:t>Impact driven business model and link with Social Entrepreneurship</a:t>
            </a:r>
            <a:br>
              <a:rPr lang="nl-BE" sz="4000" dirty="0"/>
            </a:br>
            <a:r>
              <a:rPr lang="nl-BE" sz="4000" dirty="0"/>
              <a:t>for the INNOVENTER Social Entrepreneurship programme </a:t>
            </a:r>
            <a:br>
              <a:rPr lang="nl-BE" sz="4000" dirty="0"/>
            </a:br>
            <a:endParaRPr lang="nl-BE" sz="2200" dirty="0"/>
          </a:p>
        </p:txBody>
      </p:sp>
      <p:sp>
        <p:nvSpPr>
          <p:cNvPr id="3" name="Subtitel 2"/>
          <p:cNvSpPr>
            <a:spLocks noGrp="1"/>
          </p:cNvSpPr>
          <p:nvPr>
            <p:ph type="subTitle" idx="1"/>
          </p:nvPr>
        </p:nvSpPr>
        <p:spPr/>
        <p:txBody>
          <a:bodyPr/>
          <a:lstStyle/>
          <a:p>
            <a:r>
              <a:rPr lang="nl-NL" dirty="0"/>
              <a:t>Ron Beirens, Jef </a:t>
            </a:r>
            <a:r>
              <a:rPr lang="nl-NL" dirty="0" err="1"/>
              <a:t>Tavernier</a:t>
            </a:r>
            <a:endParaRPr lang="nl-NL" dirty="0"/>
          </a:p>
          <a:p>
            <a:r>
              <a:rPr lang="nl-NL" dirty="0"/>
              <a:t>&amp; Ann Vandenbroucke &amp; </a:t>
            </a:r>
            <a:r>
              <a:rPr lang="nl-NL" dirty="0" err="1"/>
              <a:t>Lecturers</a:t>
            </a:r>
            <a:r>
              <a:rPr lang="nl-NL" dirty="0"/>
              <a:t> </a:t>
            </a:r>
            <a:r>
              <a:rPr lang="nl-NL" dirty="0" err="1"/>
              <a:t>Vives</a:t>
            </a:r>
            <a:r>
              <a:rPr lang="nl-NL" dirty="0"/>
              <a:t>, Kortrijk Belgium</a:t>
            </a:r>
          </a:p>
        </p:txBody>
      </p:sp>
      <p:pic>
        <p:nvPicPr>
          <p:cNvPr id="6" name="Picture 2" descr="Afficher l'image d'origin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025" y="5962822"/>
            <a:ext cx="3223206" cy="92068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2525" t="15208" r="49400" b="29583"/>
          <a:stretch/>
        </p:blipFill>
        <p:spPr bwMode="auto">
          <a:xfrm>
            <a:off x="3622562" y="5463178"/>
            <a:ext cx="2200813" cy="1272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423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EFQM.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225" y="1557867"/>
            <a:ext cx="6126441" cy="4324547"/>
          </a:xfrm>
          <a:prstGeom prst="rect">
            <a:avLst/>
          </a:prstGeom>
        </p:spPr>
      </p:pic>
      <p:sp>
        <p:nvSpPr>
          <p:cNvPr id="7" name="Tijdelijke aanduiding voor inhoud 6"/>
          <p:cNvSpPr>
            <a:spLocks noGrp="1"/>
          </p:cNvSpPr>
          <p:nvPr>
            <p:ph idx="1"/>
          </p:nvPr>
        </p:nvSpPr>
        <p:spPr>
          <a:xfrm>
            <a:off x="457200" y="5506156"/>
            <a:ext cx="3112168" cy="1041400"/>
          </a:xfrm>
        </p:spPr>
        <p:txBody>
          <a:bodyPr/>
          <a:lstStyle/>
          <a:p>
            <a:endParaRPr lang="nl-NL" dirty="0"/>
          </a:p>
        </p:txBody>
      </p:sp>
      <p:sp>
        <p:nvSpPr>
          <p:cNvPr id="3" name="Titel 2"/>
          <p:cNvSpPr>
            <a:spLocks noGrp="1"/>
          </p:cNvSpPr>
          <p:nvPr>
            <p:ph type="title"/>
          </p:nvPr>
        </p:nvSpPr>
        <p:spPr/>
        <p:txBody>
          <a:bodyPr>
            <a:normAutofit/>
          </a:bodyPr>
          <a:lstStyle/>
          <a:p>
            <a:r>
              <a:rPr lang="nl-NL" dirty="0"/>
              <a:t>EFQM Model </a:t>
            </a:r>
            <a:r>
              <a:rPr lang="nl-NL" sz="2000" dirty="0"/>
              <a:t>(</a:t>
            </a:r>
            <a:r>
              <a:rPr lang="nl-NL" sz="2200" dirty="0"/>
              <a:t>European Foundation </a:t>
            </a:r>
            <a:r>
              <a:rPr lang="nl-NL" sz="2200" dirty="0" err="1"/>
              <a:t>for</a:t>
            </a:r>
            <a:r>
              <a:rPr lang="nl-NL" sz="2200" dirty="0"/>
              <a:t> </a:t>
            </a:r>
            <a:r>
              <a:rPr lang="nl-NL" sz="2200" dirty="0" err="1"/>
              <a:t>Quality</a:t>
            </a:r>
            <a:r>
              <a:rPr lang="nl-NL" sz="2200" dirty="0"/>
              <a:t> Management)</a:t>
            </a:r>
            <a:r>
              <a:rPr lang="nl-NL" sz="2700" dirty="0"/>
              <a:t> </a:t>
            </a:r>
            <a:r>
              <a:rPr lang="nl-NL" dirty="0" err="1"/>
              <a:t>Leadership</a:t>
            </a:r>
            <a:r>
              <a:rPr lang="nl-NL" dirty="0"/>
              <a:t> leads </a:t>
            </a:r>
            <a:r>
              <a:rPr lang="nl-NL" dirty="0" err="1"/>
              <a:t>to</a:t>
            </a:r>
            <a:r>
              <a:rPr lang="nl-NL" dirty="0"/>
              <a:t> </a:t>
            </a:r>
            <a:r>
              <a:rPr lang="nl-NL" dirty="0" err="1"/>
              <a:t>Key</a:t>
            </a:r>
            <a:r>
              <a:rPr lang="nl-NL" dirty="0"/>
              <a:t> performance </a:t>
            </a:r>
            <a:r>
              <a:rPr lang="nl-NL" dirty="0" err="1"/>
              <a:t>results</a:t>
            </a:r>
            <a:endParaRPr lang="nl-NL" dirty="0"/>
          </a:p>
        </p:txBody>
      </p:sp>
      <p:sp>
        <p:nvSpPr>
          <p:cNvPr id="4" name="Pijl omhoog 3"/>
          <p:cNvSpPr/>
          <p:nvPr/>
        </p:nvSpPr>
        <p:spPr>
          <a:xfrm>
            <a:off x="5487617" y="5569148"/>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Pijl links 4"/>
          <p:cNvSpPr/>
          <p:nvPr/>
        </p:nvSpPr>
        <p:spPr>
          <a:xfrm>
            <a:off x="1324224" y="1727200"/>
            <a:ext cx="6058709" cy="1191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ekstvak 5"/>
          <p:cNvSpPr txBox="1"/>
          <p:nvPr/>
        </p:nvSpPr>
        <p:spPr>
          <a:xfrm>
            <a:off x="628228" y="5506156"/>
            <a:ext cx="2578786" cy="923330"/>
          </a:xfrm>
          <a:prstGeom prst="rect">
            <a:avLst/>
          </a:prstGeom>
          <a:noFill/>
        </p:spPr>
        <p:txBody>
          <a:bodyPr wrap="square" rtlCol="0">
            <a:spAutoFit/>
          </a:bodyPr>
          <a:lstStyle/>
          <a:p>
            <a:r>
              <a:rPr lang="nl-NL" dirty="0"/>
              <a:t>Impact on society is important as a </a:t>
            </a:r>
            <a:r>
              <a:rPr lang="nl-NL" dirty="0" err="1"/>
              <a:t>result</a:t>
            </a:r>
            <a:r>
              <a:rPr lang="nl-NL" dirty="0"/>
              <a:t> </a:t>
            </a:r>
            <a:r>
              <a:rPr lang="nl-NL" dirty="0" err="1"/>
              <a:t>among</a:t>
            </a:r>
            <a:r>
              <a:rPr lang="nl-NL" dirty="0"/>
              <a:t> </a:t>
            </a:r>
            <a:r>
              <a:rPr lang="nl-NL" dirty="0" err="1"/>
              <a:t>others</a:t>
            </a:r>
            <a:r>
              <a:rPr lang="nl-NL" dirty="0"/>
              <a:t>.</a:t>
            </a:r>
          </a:p>
        </p:txBody>
      </p:sp>
      <p:sp>
        <p:nvSpPr>
          <p:cNvPr id="9" name="Tijdelijke aanduiding voor dianummer 8"/>
          <p:cNvSpPr>
            <a:spLocks noGrp="1"/>
          </p:cNvSpPr>
          <p:nvPr>
            <p:ph type="sldNum" sz="quarter" idx="12"/>
          </p:nvPr>
        </p:nvSpPr>
        <p:spPr/>
        <p:txBody>
          <a:bodyPr/>
          <a:lstStyle/>
          <a:p>
            <a:fld id="{26D8BCDC-9EF3-324C-9A1A-77C789016D7D}" type="slidenum">
              <a:rPr lang="nl-NL" smtClean="0"/>
              <a:pPr/>
              <a:t>20</a:t>
            </a:fld>
            <a:endParaRPr lang="nl-NL"/>
          </a:p>
        </p:txBody>
      </p:sp>
      <p:sp>
        <p:nvSpPr>
          <p:cNvPr id="8" name="Tijdelijke aanduiding voor voettekst 7"/>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10" name="Picture 2" descr="Afficher l'image d'origin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53714" y="6086740"/>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07798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stretch>
            <a:fillRect/>
          </a:stretch>
        </p:blipFill>
        <p:spPr>
          <a:xfrm>
            <a:off x="1727200" y="1583892"/>
            <a:ext cx="4536353" cy="4994570"/>
          </a:xfrm>
          <a:prstGeom prst="rect">
            <a:avLst/>
          </a:prstGeom>
        </p:spPr>
      </p:pic>
      <p:sp>
        <p:nvSpPr>
          <p:cNvPr id="3" name="Titel 2"/>
          <p:cNvSpPr>
            <a:spLocks noGrp="1"/>
          </p:cNvSpPr>
          <p:nvPr>
            <p:ph type="title"/>
          </p:nvPr>
        </p:nvSpPr>
        <p:spPr/>
        <p:txBody>
          <a:bodyPr/>
          <a:lstStyle/>
          <a:p>
            <a:r>
              <a:rPr lang="nl-BE" dirty="0"/>
              <a:t>Impact Driven Business model starts from social impact</a:t>
            </a:r>
          </a:p>
        </p:txBody>
      </p:sp>
      <p:sp>
        <p:nvSpPr>
          <p:cNvPr id="5" name="Tijdelijke aanduiding voor dianummer 4"/>
          <p:cNvSpPr>
            <a:spLocks noGrp="1"/>
          </p:cNvSpPr>
          <p:nvPr>
            <p:ph type="sldNum" sz="quarter" idx="12"/>
          </p:nvPr>
        </p:nvSpPr>
        <p:spPr/>
        <p:txBody>
          <a:bodyPr/>
          <a:lstStyle/>
          <a:p>
            <a:fld id="{26D8BCDC-9EF3-324C-9A1A-77C789016D7D}" type="slidenum">
              <a:rPr lang="nl-NL" smtClean="0"/>
              <a:pPr/>
              <a:t>21</a:t>
            </a:fld>
            <a:endParaRPr lang="nl-NL"/>
          </a:p>
        </p:txBody>
      </p:sp>
      <p:sp>
        <p:nvSpPr>
          <p:cNvPr id="2" name="Tijdelijke aanduiding voor voettekst 1"/>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6" name="Picture 2" descr="Afficher l'image d'origin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53714" y="6086740"/>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54511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92500" lnSpcReduction="20000"/>
          </a:bodyPr>
          <a:lstStyle/>
          <a:p>
            <a:r>
              <a:rPr lang="en-GB" dirty="0">
                <a:hlinkClick r:id="rId2"/>
              </a:rPr>
              <a:t>https://passwerk.be/en</a:t>
            </a:r>
            <a:endParaRPr lang="en-GB" dirty="0"/>
          </a:p>
          <a:p>
            <a:r>
              <a:rPr lang="en-GB" dirty="0">
                <a:hlinkClick r:id="rId3"/>
              </a:rPr>
              <a:t>https://passwerk.be/en/movie-passwerk-2</a:t>
            </a:r>
            <a:endParaRPr lang="en-GB" dirty="0"/>
          </a:p>
          <a:p>
            <a:endParaRPr lang="en-GB" dirty="0"/>
          </a:p>
          <a:p>
            <a:r>
              <a:rPr lang="en-GB" dirty="0"/>
              <a:t>Goal: to integrate autistic people into the regular labour market.</a:t>
            </a:r>
          </a:p>
          <a:p>
            <a:r>
              <a:rPr lang="en-GB" dirty="0"/>
              <a:t>Activity: service company that delivers software testing in other companies done by people with an autistic disorder.</a:t>
            </a:r>
          </a:p>
          <a:p>
            <a:r>
              <a:rPr lang="en-GB" dirty="0"/>
              <a:t>Critical points:</a:t>
            </a:r>
          </a:p>
          <a:p>
            <a:pPr lvl="1"/>
            <a:r>
              <a:rPr lang="en-GB" dirty="0"/>
              <a:t>Approach: build a successful business from people’s strengths.</a:t>
            </a:r>
          </a:p>
          <a:p>
            <a:pPr lvl="1"/>
            <a:r>
              <a:rPr lang="en-GB" dirty="0"/>
              <a:t>Need for a thorough screening and selection of the target group (autistic disorder).</a:t>
            </a:r>
          </a:p>
          <a:p>
            <a:pPr lvl="1"/>
            <a:r>
              <a:rPr lang="en-GB" dirty="0"/>
              <a:t>Need to look for the appropriate customer (adaptation of environment).</a:t>
            </a:r>
          </a:p>
          <a:p>
            <a:r>
              <a:rPr lang="en-GB" dirty="0"/>
              <a:t>Forget </a:t>
            </a:r>
            <a:r>
              <a:rPr lang="en-GB" dirty="0" err="1"/>
              <a:t>the“Rain</a:t>
            </a:r>
            <a:r>
              <a:rPr lang="en-GB" dirty="0"/>
              <a:t> man (Dustin </a:t>
            </a:r>
            <a:r>
              <a:rPr lang="en-GB" dirty="0" err="1"/>
              <a:t>Hofman</a:t>
            </a:r>
            <a:r>
              <a:rPr lang="en-GB" dirty="0"/>
              <a:t>)” movie.</a:t>
            </a:r>
          </a:p>
        </p:txBody>
      </p:sp>
      <p:sp>
        <p:nvSpPr>
          <p:cNvPr id="3" name="Titel 2"/>
          <p:cNvSpPr>
            <a:spLocks noGrp="1"/>
          </p:cNvSpPr>
          <p:nvPr>
            <p:ph type="title"/>
          </p:nvPr>
        </p:nvSpPr>
        <p:spPr/>
        <p:txBody>
          <a:bodyPr>
            <a:normAutofit/>
          </a:bodyPr>
          <a:lstStyle/>
          <a:p>
            <a:r>
              <a:rPr lang="nl-NL" sz="2800" dirty="0"/>
              <a:t>CASE 2 SOCIAL IMPACT: </a:t>
            </a:r>
            <a:r>
              <a:rPr lang="nl-NL" sz="2800" b="1" dirty="0">
                <a:solidFill>
                  <a:srgbClr val="FFFF00"/>
                </a:solidFill>
              </a:rPr>
              <a:t>PASSWERK</a:t>
            </a:r>
            <a:br>
              <a:rPr lang="nl-NL" sz="2800" b="1" dirty="0"/>
            </a:br>
            <a:r>
              <a:rPr lang="nl-NL" sz="2800" dirty="0" err="1"/>
              <a:t>Acting</a:t>
            </a:r>
            <a:r>
              <a:rPr lang="nl-NL" sz="2800" dirty="0"/>
              <a:t> as a non-</a:t>
            </a:r>
            <a:r>
              <a:rPr lang="nl-NL" sz="2800" dirty="0" err="1"/>
              <a:t>social</a:t>
            </a:r>
            <a:r>
              <a:rPr lang="nl-NL" sz="2800" dirty="0"/>
              <a:t> </a:t>
            </a:r>
            <a:r>
              <a:rPr lang="nl-NL" sz="2800" dirty="0" err="1"/>
              <a:t>organisation</a:t>
            </a:r>
            <a:r>
              <a:rPr lang="nl-NL" sz="2800" dirty="0"/>
              <a:t> </a:t>
            </a:r>
            <a:r>
              <a:rPr lang="nl-NL" sz="2800" dirty="0" err="1"/>
              <a:t>with</a:t>
            </a:r>
            <a:r>
              <a:rPr lang="nl-NL" sz="2800" dirty="0"/>
              <a:t> a </a:t>
            </a:r>
            <a:r>
              <a:rPr lang="nl-NL" sz="2800" dirty="0" err="1"/>
              <a:t>social</a:t>
            </a:r>
            <a:r>
              <a:rPr lang="nl-NL" sz="2800" dirty="0"/>
              <a:t> </a:t>
            </a:r>
            <a:r>
              <a:rPr lang="nl-NL" sz="2800" dirty="0" err="1"/>
              <a:t>heart</a:t>
            </a:r>
            <a:endParaRPr lang="nl-NL" sz="2800" dirty="0"/>
          </a:p>
        </p:txBody>
      </p:sp>
      <p:sp>
        <p:nvSpPr>
          <p:cNvPr id="5" name="Tijdelijke aanduiding voor dianummer 4"/>
          <p:cNvSpPr>
            <a:spLocks noGrp="1"/>
          </p:cNvSpPr>
          <p:nvPr>
            <p:ph type="sldNum" sz="quarter" idx="12"/>
          </p:nvPr>
        </p:nvSpPr>
        <p:spPr/>
        <p:txBody>
          <a:bodyPr/>
          <a:lstStyle/>
          <a:p>
            <a:fld id="{26D8BCDC-9EF3-324C-9A1A-77C789016D7D}" type="slidenum">
              <a:rPr lang="nl-NL" smtClean="0"/>
              <a:pPr/>
              <a:t>22</a:t>
            </a:fld>
            <a:endParaRPr lang="nl-NL"/>
          </a:p>
        </p:txBody>
      </p:sp>
      <p:sp>
        <p:nvSpPr>
          <p:cNvPr id="4" name="Tijdelijke aanduiding voor voettekst 3"/>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6" name="Picture 2" descr="Afficher l'image d'origin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53714" y="6086740"/>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967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en-GB" dirty="0"/>
              <a:t>Key figures/facts:</a:t>
            </a:r>
          </a:p>
          <a:p>
            <a:pPr lvl="1"/>
            <a:r>
              <a:rPr lang="en-GB" dirty="0"/>
              <a:t>Employees n=70 (2017) n=50 (2015)</a:t>
            </a:r>
          </a:p>
          <a:p>
            <a:pPr lvl="1"/>
            <a:r>
              <a:rPr lang="en-GB" dirty="0"/>
              <a:t>EBIT (2016) € 525,000 (2015) € 125,000</a:t>
            </a:r>
          </a:p>
          <a:p>
            <a:pPr lvl="1"/>
            <a:r>
              <a:rPr lang="en-GB" dirty="0"/>
              <a:t>Decreasing need of financial support from society from €50,000 to €32,000 annually.</a:t>
            </a:r>
          </a:p>
          <a:p>
            <a:pPr lvl="1"/>
            <a:r>
              <a:rPr lang="en-GB" dirty="0"/>
              <a:t>Pricing policy is market price, does not come at a discount!</a:t>
            </a:r>
          </a:p>
          <a:p>
            <a:pPr lvl="1"/>
            <a:endParaRPr lang="en-GB" dirty="0"/>
          </a:p>
          <a:p>
            <a:pPr lvl="1"/>
            <a:r>
              <a:rPr lang="nb-NO" dirty="0">
                <a:solidFill>
                  <a:srgbClr val="FF0000"/>
                </a:solidFill>
              </a:rPr>
              <a:t>1 BGN LEV= 0.5113 EUR</a:t>
            </a:r>
            <a:endParaRPr lang="en-GB" dirty="0">
              <a:solidFill>
                <a:srgbClr val="FF0000"/>
              </a:solidFill>
            </a:endParaRPr>
          </a:p>
          <a:p>
            <a:pPr lvl="1"/>
            <a:endParaRPr lang="en-GB" dirty="0"/>
          </a:p>
        </p:txBody>
      </p:sp>
      <p:sp>
        <p:nvSpPr>
          <p:cNvPr id="3" name="Titel 2"/>
          <p:cNvSpPr>
            <a:spLocks noGrp="1"/>
          </p:cNvSpPr>
          <p:nvPr>
            <p:ph type="title"/>
          </p:nvPr>
        </p:nvSpPr>
        <p:spPr/>
        <p:txBody>
          <a:bodyPr>
            <a:normAutofit/>
          </a:bodyPr>
          <a:lstStyle/>
          <a:p>
            <a:r>
              <a:rPr lang="nl-NL" sz="2400" dirty="0"/>
              <a:t>SOCIAL IMPACT a case: </a:t>
            </a:r>
            <a:r>
              <a:rPr lang="nl-NL" sz="2400" dirty="0">
                <a:solidFill>
                  <a:srgbClr val="FFFF00"/>
                </a:solidFill>
              </a:rPr>
              <a:t>PASSWERK</a:t>
            </a:r>
            <a:br>
              <a:rPr lang="nl-NL" sz="2400" dirty="0"/>
            </a:br>
            <a:r>
              <a:rPr lang="nl-NL" sz="2400" dirty="0" err="1"/>
              <a:t>Acting</a:t>
            </a:r>
            <a:r>
              <a:rPr lang="nl-NL" sz="2400" dirty="0"/>
              <a:t> </a:t>
            </a:r>
            <a:r>
              <a:rPr lang="nl-NL" sz="2400" dirty="0" err="1"/>
              <a:t>like</a:t>
            </a:r>
            <a:r>
              <a:rPr lang="nl-NL" sz="2400" dirty="0"/>
              <a:t> a non-</a:t>
            </a:r>
            <a:r>
              <a:rPr lang="nl-NL" sz="2400" dirty="0" err="1"/>
              <a:t>social</a:t>
            </a:r>
            <a:r>
              <a:rPr lang="nl-NL" sz="2400" dirty="0"/>
              <a:t> </a:t>
            </a:r>
            <a:r>
              <a:rPr lang="nl-NL" sz="2400" dirty="0" err="1"/>
              <a:t>organisation</a:t>
            </a:r>
            <a:r>
              <a:rPr lang="nl-NL" sz="2400" dirty="0"/>
              <a:t> </a:t>
            </a:r>
            <a:r>
              <a:rPr lang="nl-NL" sz="2400" dirty="0" err="1"/>
              <a:t>with</a:t>
            </a:r>
            <a:r>
              <a:rPr lang="nl-NL" sz="2400" dirty="0"/>
              <a:t> a </a:t>
            </a:r>
            <a:r>
              <a:rPr lang="nl-NL" sz="2400" dirty="0" err="1"/>
              <a:t>social</a:t>
            </a:r>
            <a:r>
              <a:rPr lang="nl-NL" sz="2400" dirty="0"/>
              <a:t> </a:t>
            </a:r>
            <a:r>
              <a:rPr lang="nl-NL" sz="2400" dirty="0" err="1"/>
              <a:t>heart</a:t>
            </a:r>
            <a:endParaRPr lang="nl-NL" sz="2400" dirty="0"/>
          </a:p>
        </p:txBody>
      </p:sp>
      <p:sp>
        <p:nvSpPr>
          <p:cNvPr id="5" name="Tijdelijke aanduiding voor dianummer 4"/>
          <p:cNvSpPr>
            <a:spLocks noGrp="1"/>
          </p:cNvSpPr>
          <p:nvPr>
            <p:ph type="sldNum" sz="quarter" idx="12"/>
          </p:nvPr>
        </p:nvSpPr>
        <p:spPr/>
        <p:txBody>
          <a:bodyPr/>
          <a:lstStyle/>
          <a:p>
            <a:fld id="{26D8BCDC-9EF3-324C-9A1A-77C789016D7D}" type="slidenum">
              <a:rPr lang="nl-NL" smtClean="0"/>
              <a:pPr/>
              <a:t>23</a:t>
            </a:fld>
            <a:endParaRPr lang="nl-NL"/>
          </a:p>
        </p:txBody>
      </p:sp>
      <p:sp>
        <p:nvSpPr>
          <p:cNvPr id="4" name="Tijdelijke aanduiding voor voettekst 3"/>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6" name="Picture 2" descr="Afficher l'image d'origin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53714" y="6086740"/>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11765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1. WHAT DO YOU WANT TO CHANGE?</a:t>
            </a:r>
            <a:br>
              <a:rPr lang="nl-BE" dirty="0"/>
            </a:br>
            <a:r>
              <a:rPr lang="nl-BE" dirty="0"/>
              <a:t>GOALS =&gt; WHY?</a:t>
            </a:r>
          </a:p>
        </p:txBody>
      </p:sp>
      <p:sp>
        <p:nvSpPr>
          <p:cNvPr id="5" name="Tekstvak 4"/>
          <p:cNvSpPr txBox="1"/>
          <p:nvPr/>
        </p:nvSpPr>
        <p:spPr>
          <a:xfrm flipH="1">
            <a:off x="387927" y="1856508"/>
            <a:ext cx="5190836" cy="4893647"/>
          </a:xfrm>
          <a:prstGeom prst="rect">
            <a:avLst/>
          </a:prstGeom>
          <a:noFill/>
        </p:spPr>
        <p:txBody>
          <a:bodyPr wrap="square" rtlCol="0">
            <a:spAutoFit/>
          </a:bodyPr>
          <a:lstStyle/>
          <a:p>
            <a:endParaRPr lang="nl-BE" sz="2400" dirty="0"/>
          </a:p>
          <a:p>
            <a:pPr marL="285750" indent="-285750">
              <a:buFontTx/>
              <a:buChar char="-"/>
            </a:pPr>
            <a:r>
              <a:rPr lang="en-GB" sz="2400" dirty="0"/>
              <a:t>What’s the mission of the company?</a:t>
            </a:r>
          </a:p>
          <a:p>
            <a:pPr marL="285750" indent="-285750">
              <a:buFontTx/>
              <a:buChar char="-"/>
            </a:pPr>
            <a:r>
              <a:rPr lang="en-GB" sz="2400" i="1" dirty="0"/>
              <a:t>to integrate autistic people into the regular labour market.</a:t>
            </a:r>
          </a:p>
          <a:p>
            <a:pPr marL="285750" indent="-285750">
              <a:buFontTx/>
              <a:buChar char="-"/>
            </a:pPr>
            <a:endParaRPr lang="en-GB" sz="2400" dirty="0"/>
          </a:p>
          <a:p>
            <a:pPr marL="285750" indent="-285750">
              <a:buFontTx/>
              <a:buChar char="-"/>
            </a:pPr>
            <a:endParaRPr lang="en-GB" sz="2400" dirty="0"/>
          </a:p>
          <a:p>
            <a:pPr marL="285750" indent="-285750">
              <a:buFontTx/>
              <a:buChar char="-"/>
            </a:pPr>
            <a:endParaRPr lang="en-GB" sz="2400" dirty="0"/>
          </a:p>
          <a:p>
            <a:pPr marL="285750" indent="-285750">
              <a:buFontTx/>
              <a:buChar char="-"/>
            </a:pPr>
            <a:r>
              <a:rPr lang="en-GB" sz="2400" dirty="0"/>
              <a:t>Which social challenge is at the basis of (the start-up) of your activities?</a:t>
            </a:r>
          </a:p>
          <a:p>
            <a:pPr marL="285750" indent="-285750">
              <a:buFontTx/>
              <a:buChar char="-"/>
            </a:pPr>
            <a:r>
              <a:rPr lang="en-GB" sz="2400" i="1" dirty="0"/>
              <a:t>To give people with an autistic disorder a meaningful life (also a</a:t>
            </a:r>
            <a:r>
              <a:rPr lang="nl-BE" sz="2400" i="1" dirty="0"/>
              <a:t>ffects family, social security)</a:t>
            </a:r>
          </a:p>
          <a:p>
            <a:pPr marL="285750" indent="-285750">
              <a:buFontTx/>
              <a:buChar char="-"/>
            </a:pPr>
            <a:endParaRPr lang="nl-BE" sz="2400" dirty="0"/>
          </a:p>
        </p:txBody>
      </p:sp>
      <p:pic>
        <p:nvPicPr>
          <p:cNvPr id="7" name="Tijdelijke aanduiding voor inhoud 6"/>
          <p:cNvPicPr>
            <a:picLocks noGrp="1" noChangeAspect="1"/>
          </p:cNvPicPr>
          <p:nvPr>
            <p:ph idx="1"/>
          </p:nvPr>
        </p:nvPicPr>
        <p:blipFill>
          <a:blip r:embed="rId3"/>
          <a:stretch>
            <a:fillRect/>
          </a:stretch>
        </p:blipFill>
        <p:spPr>
          <a:xfrm>
            <a:off x="5739390" y="1851636"/>
            <a:ext cx="2969936" cy="3238573"/>
          </a:xfrm>
          <a:prstGeom prst="rect">
            <a:avLst/>
          </a:prstGeom>
        </p:spPr>
      </p:pic>
      <p:sp>
        <p:nvSpPr>
          <p:cNvPr id="2" name="Tekstvak 1"/>
          <p:cNvSpPr txBox="1"/>
          <p:nvPr/>
        </p:nvSpPr>
        <p:spPr>
          <a:xfrm>
            <a:off x="4264526" y="6096000"/>
            <a:ext cx="3368842" cy="923330"/>
          </a:xfrm>
          <a:prstGeom prst="rect">
            <a:avLst/>
          </a:prstGeom>
          <a:noFill/>
        </p:spPr>
        <p:txBody>
          <a:bodyPr wrap="square" rtlCol="0">
            <a:spAutoFit/>
          </a:bodyPr>
          <a:lstStyle/>
          <a:p>
            <a:r>
              <a:rPr lang="nl-NL" dirty="0"/>
              <a:t>Source: Hogeschool Gent, </a:t>
            </a:r>
            <a:r>
              <a:rPr lang="nl-NL" dirty="0" err="1"/>
              <a:t>Bracke</a:t>
            </a:r>
            <a:r>
              <a:rPr lang="nl-NL" dirty="0"/>
              <a:t> - Van </a:t>
            </a:r>
            <a:r>
              <a:rPr lang="nl-NL" dirty="0" err="1"/>
              <a:t>Wassenhove</a:t>
            </a:r>
            <a:r>
              <a:rPr lang="nl-NL" dirty="0"/>
              <a:t>”. </a:t>
            </a:r>
          </a:p>
          <a:p>
            <a:endParaRPr lang="nl-NL" dirty="0"/>
          </a:p>
        </p:txBody>
      </p:sp>
      <p:sp>
        <p:nvSpPr>
          <p:cNvPr id="6" name="Tijdelijke aanduiding voor dianummer 5"/>
          <p:cNvSpPr>
            <a:spLocks noGrp="1"/>
          </p:cNvSpPr>
          <p:nvPr>
            <p:ph type="sldNum" sz="quarter" idx="12"/>
          </p:nvPr>
        </p:nvSpPr>
        <p:spPr/>
        <p:txBody>
          <a:bodyPr/>
          <a:lstStyle/>
          <a:p>
            <a:fld id="{26D8BCDC-9EF3-324C-9A1A-77C789016D7D}" type="slidenum">
              <a:rPr lang="nl-NL" smtClean="0"/>
              <a:pPr/>
              <a:t>24</a:t>
            </a:fld>
            <a:endParaRPr lang="nl-NL"/>
          </a:p>
        </p:txBody>
      </p:sp>
      <p:sp>
        <p:nvSpPr>
          <p:cNvPr id="4" name="Tijdelijke aanduiding voor voettekst 3"/>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8" name="Picture 2" descr="Afficher l'image d'origin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53714" y="6086740"/>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23126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stretch>
            <a:fillRect/>
          </a:stretch>
        </p:blipFill>
        <p:spPr>
          <a:xfrm>
            <a:off x="6591801" y="1658261"/>
            <a:ext cx="2552199" cy="2395742"/>
          </a:xfrm>
          <a:prstGeom prst="rect">
            <a:avLst/>
          </a:prstGeom>
        </p:spPr>
      </p:pic>
      <p:sp>
        <p:nvSpPr>
          <p:cNvPr id="3" name="Titel 2"/>
          <p:cNvSpPr>
            <a:spLocks noGrp="1"/>
          </p:cNvSpPr>
          <p:nvPr>
            <p:ph type="title"/>
          </p:nvPr>
        </p:nvSpPr>
        <p:spPr/>
        <p:txBody>
          <a:bodyPr/>
          <a:lstStyle/>
          <a:p>
            <a:r>
              <a:rPr lang="nl-BE" dirty="0"/>
              <a:t>2. WHAT EXACTLY ARE YOU GOING TO DO? BUSINESS CONCEPT =&gt; WHAT?</a:t>
            </a:r>
          </a:p>
        </p:txBody>
      </p:sp>
      <p:sp>
        <p:nvSpPr>
          <p:cNvPr id="5" name="Tekstvak 4"/>
          <p:cNvSpPr txBox="1"/>
          <p:nvPr/>
        </p:nvSpPr>
        <p:spPr>
          <a:xfrm>
            <a:off x="138545" y="1547424"/>
            <a:ext cx="7200718" cy="5847754"/>
          </a:xfrm>
          <a:prstGeom prst="rect">
            <a:avLst/>
          </a:prstGeom>
          <a:noFill/>
        </p:spPr>
        <p:txBody>
          <a:bodyPr wrap="square" rtlCol="0">
            <a:spAutoFit/>
          </a:bodyPr>
          <a:lstStyle/>
          <a:p>
            <a:pPr marL="342900" indent="-342900">
              <a:buAutoNum type="arabicPeriod"/>
            </a:pPr>
            <a:r>
              <a:rPr lang="en-GB" sz="2400" dirty="0"/>
              <a:t>Product/Service:</a:t>
            </a:r>
          </a:p>
          <a:p>
            <a:pPr marL="742950" lvl="1" indent="-285750">
              <a:buFont typeface="Arial" panose="020B0604020202020204" pitchFamily="34" charset="0"/>
              <a:buChar char="•"/>
            </a:pPr>
            <a:r>
              <a:rPr lang="en-GB" sz="2400" dirty="0"/>
              <a:t>Which products/services/activities do you offer? </a:t>
            </a:r>
            <a:r>
              <a:rPr lang="en-GB" sz="2400" i="1" dirty="0"/>
              <a:t>Service company that delivers software testing in other companies done by people with an autistic disorder.</a:t>
            </a:r>
          </a:p>
          <a:p>
            <a:pPr marL="742950" lvl="1" indent="-285750">
              <a:buFont typeface="Arial" panose="020B0604020202020204" pitchFamily="34" charset="0"/>
              <a:buChar char="•"/>
            </a:pPr>
            <a:r>
              <a:rPr lang="en-GB" sz="2400" dirty="0"/>
              <a:t>Is there a link with social goals? </a:t>
            </a:r>
            <a:r>
              <a:rPr lang="en-GB" sz="2400" i="1" dirty="0"/>
              <a:t>YES</a:t>
            </a:r>
          </a:p>
          <a:p>
            <a:pPr marL="742950" lvl="1" indent="-285750">
              <a:buFont typeface="Arial" panose="020B0604020202020204" pitchFamily="34" charset="0"/>
              <a:buChar char="•"/>
            </a:pPr>
            <a:r>
              <a:rPr lang="en-GB" sz="2400" dirty="0"/>
              <a:t>Which customer needs does it satisfy? </a:t>
            </a:r>
            <a:r>
              <a:rPr lang="en-GB" sz="2400" i="1" dirty="0"/>
              <a:t>Reliable software</a:t>
            </a:r>
          </a:p>
          <a:p>
            <a:pPr marL="742950" lvl="1" indent="-285750">
              <a:buFont typeface="Arial" panose="020B0604020202020204" pitchFamily="34" charset="0"/>
              <a:buChar char="•"/>
            </a:pPr>
            <a:r>
              <a:rPr lang="en-GB" sz="2400" dirty="0"/>
              <a:t>What is the Unique Selling Proposition of your product/service? </a:t>
            </a:r>
            <a:r>
              <a:rPr lang="en-GB" sz="2400" i="1" dirty="0"/>
              <a:t>Autistic people are very good at detecting errors</a:t>
            </a:r>
          </a:p>
          <a:p>
            <a:pPr marL="742950" lvl="1" indent="-285750">
              <a:buFont typeface="Arial" panose="020B0604020202020204" pitchFamily="34" charset="0"/>
              <a:buChar char="•"/>
            </a:pPr>
            <a:r>
              <a:rPr lang="en-GB" sz="2400" dirty="0"/>
              <a:t>How does the organisation distinguish itself from </a:t>
            </a:r>
            <a:r>
              <a:rPr lang="en-GB" sz="2400" dirty="0" err="1"/>
              <a:t>competitors?</a:t>
            </a:r>
            <a:r>
              <a:rPr lang="en-GB" sz="2400" i="1" dirty="0" err="1"/>
              <a:t>By</a:t>
            </a:r>
            <a:r>
              <a:rPr lang="en-GB" sz="2400" i="1" dirty="0"/>
              <a:t> the special capabilities of autistic disorder people after a thorough selection</a:t>
            </a:r>
          </a:p>
          <a:p>
            <a:pPr marL="285750" indent="-285750">
              <a:buFont typeface="Arial" panose="020B0604020202020204" pitchFamily="34" charset="0"/>
              <a:buChar char="•"/>
            </a:pPr>
            <a:endParaRPr lang="nl-BE" sz="2000" dirty="0"/>
          </a:p>
          <a:p>
            <a:pPr marL="342900" indent="-342900">
              <a:buAutoNum type="arabicPeriod"/>
            </a:pPr>
            <a:endParaRPr lang="nl-BE" dirty="0"/>
          </a:p>
        </p:txBody>
      </p:sp>
      <p:sp>
        <p:nvSpPr>
          <p:cNvPr id="6" name="Tijdelijke aanduiding voor dianummer 5"/>
          <p:cNvSpPr>
            <a:spLocks noGrp="1"/>
          </p:cNvSpPr>
          <p:nvPr>
            <p:ph type="sldNum" sz="quarter" idx="12"/>
          </p:nvPr>
        </p:nvSpPr>
        <p:spPr/>
        <p:txBody>
          <a:bodyPr/>
          <a:lstStyle/>
          <a:p>
            <a:fld id="{26D8BCDC-9EF3-324C-9A1A-77C789016D7D}" type="slidenum">
              <a:rPr lang="nl-NL" smtClean="0"/>
              <a:pPr/>
              <a:t>25</a:t>
            </a:fld>
            <a:endParaRPr lang="nl-NL"/>
          </a:p>
        </p:txBody>
      </p:sp>
      <p:sp>
        <p:nvSpPr>
          <p:cNvPr id="2" name="Tijdelijke aanduiding voor voettekst 1"/>
          <p:cNvSpPr>
            <a:spLocks noGrp="1"/>
          </p:cNvSpPr>
          <p:nvPr>
            <p:ph type="ftr" sz="quarter" idx="11"/>
          </p:nvPr>
        </p:nvSpPr>
        <p:spPr/>
        <p:txBody>
          <a:bodyPr/>
          <a:lstStyle/>
          <a:p>
            <a:r>
              <a:rPr lang="nl-NL"/>
              <a:t>Entrepreneurship and Communication in multicultural teams-ECMT+ 2016 1-FI01-KA203-022743</a:t>
            </a:r>
            <a:endParaRPr lang="nl-NL" dirty="0"/>
          </a:p>
        </p:txBody>
      </p:sp>
    </p:spTree>
    <p:extLst>
      <p:ext uri="{BB962C8B-B14F-4D97-AF65-F5344CB8AC3E}">
        <p14:creationId xmlns:p14="http://schemas.microsoft.com/office/powerpoint/2010/main" val="1173102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stretch>
            <a:fillRect/>
          </a:stretch>
        </p:blipFill>
        <p:spPr>
          <a:xfrm>
            <a:off x="6591801" y="1658261"/>
            <a:ext cx="2552199" cy="2395742"/>
          </a:xfrm>
          <a:prstGeom prst="rect">
            <a:avLst/>
          </a:prstGeom>
        </p:spPr>
      </p:pic>
      <p:sp>
        <p:nvSpPr>
          <p:cNvPr id="3" name="Titel 2"/>
          <p:cNvSpPr>
            <a:spLocks noGrp="1"/>
          </p:cNvSpPr>
          <p:nvPr>
            <p:ph type="title"/>
          </p:nvPr>
        </p:nvSpPr>
        <p:spPr/>
        <p:txBody>
          <a:bodyPr/>
          <a:lstStyle/>
          <a:p>
            <a:r>
              <a:rPr lang="nl-BE" dirty="0"/>
              <a:t>2. WHAT EXACTLY ARE YOU GOING TO DO? BUSINESS CONCEPT =&gt; WHAT?</a:t>
            </a:r>
          </a:p>
        </p:txBody>
      </p:sp>
      <p:sp>
        <p:nvSpPr>
          <p:cNvPr id="5" name="Tekstvak 4"/>
          <p:cNvSpPr txBox="1"/>
          <p:nvPr/>
        </p:nvSpPr>
        <p:spPr>
          <a:xfrm>
            <a:off x="138545" y="1547424"/>
            <a:ext cx="6933350" cy="3570208"/>
          </a:xfrm>
          <a:prstGeom prst="rect">
            <a:avLst/>
          </a:prstGeom>
          <a:noFill/>
        </p:spPr>
        <p:txBody>
          <a:bodyPr wrap="square" rtlCol="0">
            <a:spAutoFit/>
          </a:bodyPr>
          <a:lstStyle/>
          <a:p>
            <a:pPr marL="800100" lvl="1" indent="-342900">
              <a:buAutoNum type="arabicPeriod"/>
            </a:pPr>
            <a:endParaRPr lang="en-GB" sz="2000" i="1" dirty="0"/>
          </a:p>
          <a:p>
            <a:r>
              <a:rPr lang="en-GB" sz="2000" dirty="0"/>
              <a:t>2</a:t>
            </a:r>
            <a:r>
              <a:rPr lang="en-GB" sz="2400" dirty="0"/>
              <a:t>. Customers:</a:t>
            </a:r>
          </a:p>
          <a:p>
            <a:pPr marL="742950" lvl="1" indent="-285750">
              <a:buFont typeface="Arial" panose="020B0604020202020204" pitchFamily="34" charset="0"/>
              <a:buChar char="•"/>
            </a:pPr>
            <a:r>
              <a:rPr lang="en-GB" sz="2400" dirty="0"/>
              <a:t>Which customer segments do you target? Why? </a:t>
            </a:r>
            <a:r>
              <a:rPr lang="en-GB" sz="2400" i="1" dirty="0"/>
              <a:t>Big organisations, who are capable and willing to invest in creating an appropriate environment. Otherwise it doesn’t work.</a:t>
            </a:r>
          </a:p>
          <a:p>
            <a:pPr marL="742950" lvl="1" indent="-285750">
              <a:buFont typeface="Arial" panose="020B0604020202020204" pitchFamily="34" charset="0"/>
              <a:buChar char="•"/>
            </a:pPr>
            <a:r>
              <a:rPr lang="en-GB" sz="2400" dirty="0"/>
              <a:t>Is there a link between the choice of customer segments and the social impact? YES</a:t>
            </a:r>
          </a:p>
          <a:p>
            <a:pPr marL="285750" indent="-285750">
              <a:buFont typeface="Arial" panose="020B0604020202020204" pitchFamily="34" charset="0"/>
              <a:buChar char="•"/>
            </a:pPr>
            <a:endParaRPr lang="nl-BE" sz="2000" dirty="0"/>
          </a:p>
          <a:p>
            <a:pPr marL="342900" indent="-342900">
              <a:buAutoNum type="arabicPeriod"/>
            </a:pPr>
            <a:endParaRPr lang="nl-BE" dirty="0"/>
          </a:p>
        </p:txBody>
      </p:sp>
      <p:sp>
        <p:nvSpPr>
          <p:cNvPr id="6" name="Tijdelijke aanduiding voor dianummer 5"/>
          <p:cNvSpPr>
            <a:spLocks noGrp="1"/>
          </p:cNvSpPr>
          <p:nvPr>
            <p:ph type="sldNum" sz="quarter" idx="12"/>
          </p:nvPr>
        </p:nvSpPr>
        <p:spPr/>
        <p:txBody>
          <a:bodyPr/>
          <a:lstStyle/>
          <a:p>
            <a:fld id="{26D8BCDC-9EF3-324C-9A1A-77C789016D7D}" type="slidenum">
              <a:rPr lang="nl-NL" smtClean="0"/>
              <a:pPr/>
              <a:t>26</a:t>
            </a:fld>
            <a:endParaRPr lang="nl-NL"/>
          </a:p>
        </p:txBody>
      </p:sp>
      <p:sp>
        <p:nvSpPr>
          <p:cNvPr id="2" name="Tijdelijke aanduiding voor voettekst 1"/>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7" name="Picture 2" descr="Afficher l'image d'origin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53714" y="6086740"/>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45005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buNone/>
            </a:pPr>
            <a:r>
              <a:rPr lang="en-GB" dirty="0"/>
              <a:t>3. Revenue model</a:t>
            </a:r>
          </a:p>
          <a:p>
            <a:pPr marL="285750" indent="-285750">
              <a:buFont typeface="Arial" panose="020B0604020202020204" pitchFamily="34" charset="0"/>
              <a:buChar char="•"/>
            </a:pPr>
            <a:r>
              <a:rPr lang="en-GB" dirty="0"/>
              <a:t>How does your organisation create revenues? </a:t>
            </a:r>
            <a:r>
              <a:rPr lang="en-GB" i="1" dirty="0"/>
              <a:t>Mainly by invoicing for the work done.</a:t>
            </a:r>
          </a:p>
          <a:p>
            <a:pPr marL="285750" indent="-285750">
              <a:buFont typeface="Arial" panose="020B0604020202020204" pitchFamily="34" charset="0"/>
              <a:buChar char="•"/>
            </a:pPr>
            <a:r>
              <a:rPr lang="en-GB" dirty="0"/>
              <a:t>How do the revenues relate to the costs?</a:t>
            </a:r>
          </a:p>
          <a:p>
            <a:pPr marL="0" indent="0">
              <a:buNone/>
            </a:pPr>
            <a:r>
              <a:rPr lang="en-GB" dirty="0"/>
              <a:t>	</a:t>
            </a:r>
            <a:r>
              <a:rPr lang="en-GB" i="1" dirty="0"/>
              <a:t>The organisation is nearly self-supporting in average over 	many years. Last year was rather profitable</a:t>
            </a:r>
          </a:p>
          <a:p>
            <a:pPr marL="0" indent="0">
              <a:buNone/>
            </a:pPr>
            <a:r>
              <a:rPr lang="en-GB" i="1" dirty="0"/>
              <a:t>	 </a:t>
            </a:r>
            <a:r>
              <a:rPr lang="en-GB" dirty="0"/>
              <a:t>EBIT (2016) € 525,000 </a:t>
            </a:r>
            <a:r>
              <a:rPr lang="en-GB" i="1" dirty="0"/>
              <a:t>.</a:t>
            </a:r>
          </a:p>
          <a:p>
            <a:r>
              <a:rPr lang="en-GB" dirty="0"/>
              <a:t>How dependent are you from (government) 	support?</a:t>
            </a:r>
          </a:p>
          <a:p>
            <a:pPr marL="0" indent="0">
              <a:buNone/>
            </a:pPr>
            <a:r>
              <a:rPr lang="en-GB" dirty="0"/>
              <a:t>	</a:t>
            </a:r>
            <a:r>
              <a:rPr lang="en-GB" i="1" dirty="0"/>
              <a:t>Government support is decreasing. In the future it can do 	without government support.</a:t>
            </a:r>
          </a:p>
          <a:p>
            <a:endParaRPr lang="en-GB" dirty="0"/>
          </a:p>
        </p:txBody>
      </p:sp>
      <p:sp>
        <p:nvSpPr>
          <p:cNvPr id="3" name="Titel 2"/>
          <p:cNvSpPr>
            <a:spLocks noGrp="1"/>
          </p:cNvSpPr>
          <p:nvPr>
            <p:ph type="title"/>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6D8BCDC-9EF3-324C-9A1A-77C789016D7D}" type="slidenum">
              <a:rPr lang="nl-NL" smtClean="0"/>
              <a:pPr/>
              <a:t>27</a:t>
            </a:fld>
            <a:endParaRPr lang="nl-NL"/>
          </a:p>
        </p:txBody>
      </p:sp>
      <p:sp>
        <p:nvSpPr>
          <p:cNvPr id="4" name="Tijdelijke aanduiding voor voettekst 3"/>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6" name="Picture 2" descr="Afficher l'image d'origin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53714" y="6086740"/>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14053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52400" y="1620982"/>
            <a:ext cx="8229600" cy="4525963"/>
          </a:xfrm>
        </p:spPr>
        <p:txBody>
          <a:bodyPr>
            <a:normAutofit fontScale="92500" lnSpcReduction="20000"/>
          </a:bodyPr>
          <a:lstStyle/>
          <a:p>
            <a:r>
              <a:rPr lang="en-GB" sz="2000" dirty="0"/>
              <a:t>Financing/funding</a:t>
            </a:r>
          </a:p>
          <a:p>
            <a:pPr lvl="1"/>
            <a:r>
              <a:rPr lang="en-GB" sz="2000" dirty="0"/>
              <a:t>How much equity is there? </a:t>
            </a:r>
            <a:r>
              <a:rPr lang="en-GB" sz="2000" i="1" dirty="0"/>
              <a:t>There was an initial </a:t>
            </a:r>
          </a:p>
          <a:p>
            <a:pPr marL="457200" lvl="1" indent="0">
              <a:buNone/>
            </a:pPr>
            <a:r>
              <a:rPr lang="en-GB" sz="2000" i="1" dirty="0"/>
              <a:t>	government funding of €320,000 the need </a:t>
            </a:r>
          </a:p>
          <a:p>
            <a:pPr marL="457200" lvl="1" indent="0">
              <a:buNone/>
            </a:pPr>
            <a:r>
              <a:rPr lang="en-GB" sz="2000" i="1" dirty="0"/>
              <a:t>	was €350,000 according to the business plan</a:t>
            </a:r>
            <a:r>
              <a:rPr lang="en-GB" sz="2000" dirty="0"/>
              <a:t>.</a:t>
            </a:r>
          </a:p>
          <a:p>
            <a:r>
              <a:rPr lang="en-GB" sz="2000" dirty="0"/>
              <a:t>Which legal form is adopted? </a:t>
            </a:r>
            <a:r>
              <a:rPr lang="en-GB" sz="2000" i="1" dirty="0"/>
              <a:t>Cooperative limited</a:t>
            </a:r>
          </a:p>
          <a:p>
            <a:pPr marL="0" indent="0">
              <a:buNone/>
            </a:pPr>
            <a:r>
              <a:rPr lang="en-GB" sz="2000" i="1" dirty="0"/>
              <a:t>	 company not for profit</a:t>
            </a:r>
          </a:p>
          <a:p>
            <a:r>
              <a:rPr lang="en-GB" sz="2000" dirty="0"/>
              <a:t>Composition of personnel: 49 people (2015)</a:t>
            </a:r>
          </a:p>
          <a:p>
            <a:pPr lvl="1"/>
            <a:r>
              <a:rPr lang="en-GB" sz="2000" i="1" dirty="0"/>
              <a:t>1 director</a:t>
            </a:r>
          </a:p>
          <a:p>
            <a:pPr lvl="1"/>
            <a:r>
              <a:rPr lang="en-GB" sz="2000" i="1" dirty="0"/>
              <a:t>2 sales persons without autistic disorder</a:t>
            </a:r>
          </a:p>
          <a:p>
            <a:pPr lvl="1"/>
            <a:r>
              <a:rPr lang="en-GB" sz="2000" i="1" dirty="0"/>
              <a:t>6 Job coaches without autistic disorder</a:t>
            </a:r>
          </a:p>
          <a:p>
            <a:pPr lvl="1"/>
            <a:r>
              <a:rPr lang="en-GB" sz="2000" i="1" dirty="0"/>
              <a:t>40 programme testers </a:t>
            </a:r>
          </a:p>
          <a:p>
            <a:r>
              <a:rPr lang="en-GB" sz="2000" dirty="0"/>
              <a:t>Assets:</a:t>
            </a:r>
          </a:p>
          <a:p>
            <a:pPr lvl="1"/>
            <a:r>
              <a:rPr lang="en-GB" sz="2000" dirty="0"/>
              <a:t>Which are the most important fixed assets </a:t>
            </a:r>
          </a:p>
          <a:p>
            <a:pPr marL="457200" lvl="1" indent="0">
              <a:buNone/>
            </a:pPr>
            <a:r>
              <a:rPr lang="en-GB" sz="2000" dirty="0"/>
              <a:t>	(buildings)?</a:t>
            </a:r>
          </a:p>
          <a:p>
            <a:pPr lvl="1"/>
            <a:r>
              <a:rPr lang="en-GB" sz="2000" dirty="0"/>
              <a:t>Which are the most important current assets (liquidity)</a:t>
            </a:r>
          </a:p>
          <a:p>
            <a:pPr lvl="1"/>
            <a:endParaRPr lang="en-GB" dirty="0"/>
          </a:p>
        </p:txBody>
      </p:sp>
      <p:sp>
        <p:nvSpPr>
          <p:cNvPr id="3" name="Titel 2"/>
          <p:cNvSpPr>
            <a:spLocks noGrp="1"/>
          </p:cNvSpPr>
          <p:nvPr>
            <p:ph type="title"/>
          </p:nvPr>
        </p:nvSpPr>
        <p:spPr/>
        <p:txBody>
          <a:bodyPr/>
          <a:lstStyle/>
          <a:p>
            <a:r>
              <a:rPr lang="nl-BE" dirty="0"/>
              <a:t>3. HOW ARE YOU GOING TO REALISE THIS? </a:t>
            </a:r>
            <a:br>
              <a:rPr lang="nl-BE" dirty="0"/>
            </a:br>
            <a:r>
              <a:rPr lang="nl-BE" dirty="0"/>
              <a:t>RESOURCES=&gt; HOW?</a:t>
            </a:r>
          </a:p>
        </p:txBody>
      </p:sp>
      <p:pic>
        <p:nvPicPr>
          <p:cNvPr id="4" name="Afbeelding 3"/>
          <p:cNvPicPr>
            <a:picLocks noChangeAspect="1"/>
          </p:cNvPicPr>
          <p:nvPr/>
        </p:nvPicPr>
        <p:blipFill>
          <a:blip r:embed="rId2"/>
          <a:stretch>
            <a:fillRect/>
          </a:stretch>
        </p:blipFill>
        <p:spPr>
          <a:xfrm>
            <a:off x="5882120" y="1573357"/>
            <a:ext cx="3143250" cy="2686050"/>
          </a:xfrm>
          <a:prstGeom prst="rect">
            <a:avLst/>
          </a:prstGeom>
        </p:spPr>
      </p:pic>
      <p:sp>
        <p:nvSpPr>
          <p:cNvPr id="6" name="Tijdelijke aanduiding voor dianummer 5"/>
          <p:cNvSpPr>
            <a:spLocks noGrp="1"/>
          </p:cNvSpPr>
          <p:nvPr>
            <p:ph type="sldNum" sz="quarter" idx="12"/>
          </p:nvPr>
        </p:nvSpPr>
        <p:spPr/>
        <p:txBody>
          <a:bodyPr/>
          <a:lstStyle/>
          <a:p>
            <a:fld id="{26D8BCDC-9EF3-324C-9A1A-77C789016D7D}" type="slidenum">
              <a:rPr lang="nl-NL" smtClean="0"/>
              <a:pPr/>
              <a:t>28</a:t>
            </a:fld>
            <a:endParaRPr lang="nl-NL"/>
          </a:p>
        </p:txBody>
      </p:sp>
      <p:sp>
        <p:nvSpPr>
          <p:cNvPr id="5" name="Tijdelijke aanduiding voor voettekst 4"/>
          <p:cNvSpPr>
            <a:spLocks noGrp="1"/>
          </p:cNvSpPr>
          <p:nvPr>
            <p:ph type="ftr" sz="quarter" idx="11"/>
          </p:nvPr>
        </p:nvSpPr>
        <p:spPr/>
        <p:txBody>
          <a:bodyPr/>
          <a:lstStyle/>
          <a:p>
            <a:r>
              <a:rPr lang="nl-NL"/>
              <a:t>Entrepreneurship and Communication in multicultural teams-ECMT+ 2016 1-FI01-KA203-022743</a:t>
            </a:r>
            <a:endParaRPr lang="nl-NL" dirty="0"/>
          </a:p>
        </p:txBody>
      </p:sp>
    </p:spTree>
    <p:extLst>
      <p:ext uri="{BB962C8B-B14F-4D97-AF65-F5344CB8AC3E}">
        <p14:creationId xmlns:p14="http://schemas.microsoft.com/office/powerpoint/2010/main" val="4196392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57200" y="1600200"/>
            <a:ext cx="8229600" cy="4856018"/>
          </a:xfrm>
        </p:spPr>
        <p:txBody>
          <a:bodyPr>
            <a:normAutofit fontScale="92500" lnSpcReduction="10000"/>
          </a:bodyPr>
          <a:lstStyle/>
          <a:p>
            <a:r>
              <a:rPr lang="en-GB" sz="2000" dirty="0"/>
              <a:t>Who are the most important stakeholders?</a:t>
            </a:r>
          </a:p>
          <a:p>
            <a:pPr lvl="1"/>
            <a:r>
              <a:rPr lang="en-GB" sz="2000" i="1" dirty="0"/>
              <a:t>The organisations working for the interest of autistic people and their families, government, large companies, media.</a:t>
            </a:r>
          </a:p>
          <a:p>
            <a:r>
              <a:rPr lang="en-GB" sz="2000" dirty="0"/>
              <a:t>How does the organisation pay attention to contacts with external stakeholders/partners?</a:t>
            </a:r>
          </a:p>
          <a:p>
            <a:pPr lvl="1"/>
            <a:r>
              <a:rPr lang="en-GB" sz="2000" i="1" dirty="0"/>
              <a:t>Customers: through sales persons</a:t>
            </a:r>
          </a:p>
          <a:p>
            <a:pPr lvl="1"/>
            <a:r>
              <a:rPr lang="en-GB" sz="2000" i="1" dirty="0"/>
              <a:t>Local community: organisations</a:t>
            </a:r>
          </a:p>
          <a:p>
            <a:pPr lvl="1"/>
            <a:r>
              <a:rPr lang="en-GB" sz="2000" i="1" dirty="0"/>
              <a:t>Interest groups media </a:t>
            </a:r>
          </a:p>
          <a:p>
            <a:pPr lvl="1"/>
            <a:r>
              <a:rPr lang="en-GB" sz="2000" i="1" dirty="0"/>
              <a:t>Government: through director and </a:t>
            </a:r>
          </a:p>
          <a:p>
            <a:pPr marL="457200" lvl="1" indent="0">
              <a:buNone/>
            </a:pPr>
            <a:r>
              <a:rPr lang="en-GB" sz="2000" i="1" dirty="0"/>
              <a:t>	board</a:t>
            </a:r>
          </a:p>
          <a:p>
            <a:pPr lvl="1"/>
            <a:endParaRPr lang="en-GB" sz="2000" dirty="0"/>
          </a:p>
          <a:p>
            <a:r>
              <a:rPr lang="en-GB" sz="2000" dirty="0"/>
              <a:t>Partnerships</a:t>
            </a:r>
          </a:p>
          <a:p>
            <a:pPr lvl="1"/>
            <a:r>
              <a:rPr lang="en-GB" sz="2000" dirty="0"/>
              <a:t>Which ones are the most important ones and why? </a:t>
            </a:r>
            <a:r>
              <a:rPr lang="en-GB" sz="2000" i="1" dirty="0"/>
              <a:t>The organisations for autistic people because growth comes from recruitment.</a:t>
            </a:r>
          </a:p>
          <a:p>
            <a:pPr lvl="1"/>
            <a:r>
              <a:rPr lang="en-GB" sz="2000" dirty="0"/>
              <a:t>Which contacts contribute most to the social impact? Same</a:t>
            </a:r>
          </a:p>
        </p:txBody>
      </p:sp>
      <p:sp>
        <p:nvSpPr>
          <p:cNvPr id="3" name="Titel 2"/>
          <p:cNvSpPr>
            <a:spLocks noGrp="1"/>
          </p:cNvSpPr>
          <p:nvPr>
            <p:ph type="title"/>
          </p:nvPr>
        </p:nvSpPr>
        <p:spPr/>
        <p:txBody>
          <a:bodyPr/>
          <a:lstStyle/>
          <a:p>
            <a:r>
              <a:rPr lang="nl-BE" dirty="0"/>
              <a:t>4. STAKEHOLDERS AND PARTNERS</a:t>
            </a:r>
          </a:p>
        </p:txBody>
      </p:sp>
      <p:pic>
        <p:nvPicPr>
          <p:cNvPr id="4" name="Afbeelding 3"/>
          <p:cNvPicPr>
            <a:picLocks noChangeAspect="1"/>
          </p:cNvPicPr>
          <p:nvPr/>
        </p:nvPicPr>
        <p:blipFill>
          <a:blip r:embed="rId3"/>
          <a:stretch>
            <a:fillRect/>
          </a:stretch>
        </p:blipFill>
        <p:spPr>
          <a:xfrm>
            <a:off x="5170921" y="2887578"/>
            <a:ext cx="3077152" cy="2330845"/>
          </a:xfrm>
          <a:prstGeom prst="rect">
            <a:avLst/>
          </a:prstGeom>
        </p:spPr>
      </p:pic>
      <p:sp>
        <p:nvSpPr>
          <p:cNvPr id="6" name="Tijdelijke aanduiding voor dianummer 5"/>
          <p:cNvSpPr>
            <a:spLocks noGrp="1"/>
          </p:cNvSpPr>
          <p:nvPr>
            <p:ph type="sldNum" sz="quarter" idx="12"/>
          </p:nvPr>
        </p:nvSpPr>
        <p:spPr/>
        <p:txBody>
          <a:bodyPr/>
          <a:lstStyle/>
          <a:p>
            <a:fld id="{26D8BCDC-9EF3-324C-9A1A-77C789016D7D}" type="slidenum">
              <a:rPr lang="nl-NL" smtClean="0"/>
              <a:pPr/>
              <a:t>29</a:t>
            </a:fld>
            <a:endParaRPr lang="nl-NL"/>
          </a:p>
        </p:txBody>
      </p:sp>
      <p:sp>
        <p:nvSpPr>
          <p:cNvPr id="5" name="Tijdelijke aanduiding voor voettekst 4"/>
          <p:cNvSpPr>
            <a:spLocks noGrp="1"/>
          </p:cNvSpPr>
          <p:nvPr>
            <p:ph type="ftr" sz="quarter" idx="11"/>
          </p:nvPr>
        </p:nvSpPr>
        <p:spPr/>
        <p:txBody>
          <a:bodyPr/>
          <a:lstStyle/>
          <a:p>
            <a:r>
              <a:rPr lang="nl-NL"/>
              <a:t>Entrepreneurship and Communication in multicultural teams-ECMT+ 2016 1-FI01-KA203-022743</a:t>
            </a:r>
            <a:endParaRPr lang="nl-NL" dirty="0"/>
          </a:p>
        </p:txBody>
      </p:sp>
    </p:spTree>
    <p:extLst>
      <p:ext uri="{BB962C8B-B14F-4D97-AF65-F5344CB8AC3E}">
        <p14:creationId xmlns:p14="http://schemas.microsoft.com/office/powerpoint/2010/main" val="2945447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NL"/>
              <a:t>Entrepreneurship and Communication in multicultural teams-ECMT+ 2016 1-FI01-KA203-022743</a:t>
            </a:r>
          </a:p>
        </p:txBody>
      </p:sp>
      <p:sp>
        <p:nvSpPr>
          <p:cNvPr id="3" name="Tijdelijke aanduiding voor dianummer 2"/>
          <p:cNvSpPr>
            <a:spLocks noGrp="1"/>
          </p:cNvSpPr>
          <p:nvPr>
            <p:ph type="sldNum" sz="quarter" idx="12"/>
          </p:nvPr>
        </p:nvSpPr>
        <p:spPr/>
        <p:txBody>
          <a:bodyPr/>
          <a:lstStyle/>
          <a:p>
            <a:fld id="{26D8BCDC-9EF3-324C-9A1A-77C789016D7D}" type="slidenum">
              <a:rPr lang="nl-NL" smtClean="0"/>
              <a:t>3</a:t>
            </a:fld>
            <a:endParaRPr lang="nl-NL"/>
          </a:p>
        </p:txBody>
      </p:sp>
    </p:spTree>
    <p:extLst>
      <p:ext uri="{BB962C8B-B14F-4D97-AF65-F5344CB8AC3E}">
        <p14:creationId xmlns:p14="http://schemas.microsoft.com/office/powerpoint/2010/main" val="2890092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57200" y="1600200"/>
            <a:ext cx="6617855" cy="4754418"/>
          </a:xfrm>
        </p:spPr>
        <p:txBody>
          <a:bodyPr>
            <a:normAutofit/>
          </a:bodyPr>
          <a:lstStyle/>
          <a:p>
            <a:pPr marL="457200" indent="-457200">
              <a:buAutoNum type="arabicPeriod"/>
            </a:pPr>
            <a:r>
              <a:rPr lang="en-GB" sz="2000" dirty="0"/>
              <a:t>Production policy and processes</a:t>
            </a:r>
          </a:p>
          <a:p>
            <a:pPr lvl="1"/>
            <a:r>
              <a:rPr lang="en-GB" sz="2000" dirty="0"/>
              <a:t>How is service/activity achieved</a:t>
            </a:r>
            <a:r>
              <a:rPr lang="en-GB" sz="2000" i="1" dirty="0"/>
              <a:t>? Like a</a:t>
            </a:r>
          </a:p>
          <a:p>
            <a:pPr marL="457200" lvl="1" indent="0">
              <a:buNone/>
            </a:pPr>
            <a:r>
              <a:rPr lang="en-GB" sz="2000" i="1" dirty="0"/>
              <a:t>	another testing company but with a thorough 	preparation and follow-up by the coaches and sales 	persons.</a:t>
            </a:r>
          </a:p>
          <a:p>
            <a:pPr lvl="1"/>
            <a:endParaRPr lang="en-GB" sz="2000" dirty="0"/>
          </a:p>
          <a:p>
            <a:pPr marL="514350" indent="-457200">
              <a:buFont typeface="+mj-lt"/>
              <a:buAutoNum type="arabicPeriod"/>
            </a:pPr>
            <a:r>
              <a:rPr lang="en-GB" sz="2000" dirty="0"/>
              <a:t>Sales processes</a:t>
            </a:r>
          </a:p>
          <a:p>
            <a:pPr lvl="1"/>
            <a:r>
              <a:rPr lang="en-GB" sz="2000" dirty="0"/>
              <a:t>Which way are products/services offered to the customers? </a:t>
            </a:r>
            <a:r>
              <a:rPr lang="en-GB" sz="2000" i="1" dirty="0"/>
              <a:t>Testing</a:t>
            </a:r>
          </a:p>
          <a:p>
            <a:pPr lvl="1"/>
            <a:r>
              <a:rPr lang="en-GB" sz="2000" dirty="0"/>
              <a:t>Which channels of distribution are being used? </a:t>
            </a:r>
            <a:r>
              <a:rPr lang="en-GB" sz="2000" i="1" dirty="0"/>
              <a:t>Personal sales</a:t>
            </a:r>
          </a:p>
          <a:p>
            <a:pPr marL="457200" lvl="1" indent="0">
              <a:buNone/>
            </a:pPr>
            <a:endParaRPr lang="nl-BE" dirty="0"/>
          </a:p>
        </p:txBody>
      </p:sp>
      <p:sp>
        <p:nvSpPr>
          <p:cNvPr id="3" name="Titel 2"/>
          <p:cNvSpPr>
            <a:spLocks noGrp="1"/>
          </p:cNvSpPr>
          <p:nvPr>
            <p:ph type="title"/>
          </p:nvPr>
        </p:nvSpPr>
        <p:spPr/>
        <p:txBody>
          <a:bodyPr/>
          <a:lstStyle/>
          <a:p>
            <a:r>
              <a:rPr lang="nl-BE" dirty="0"/>
              <a:t>5. PROCESSES AND POLICIES</a:t>
            </a:r>
          </a:p>
        </p:txBody>
      </p:sp>
      <p:pic>
        <p:nvPicPr>
          <p:cNvPr id="4" name="Afbeelding 3"/>
          <p:cNvPicPr>
            <a:picLocks noChangeAspect="1"/>
          </p:cNvPicPr>
          <p:nvPr/>
        </p:nvPicPr>
        <p:blipFill>
          <a:blip r:embed="rId2"/>
          <a:stretch>
            <a:fillRect/>
          </a:stretch>
        </p:blipFill>
        <p:spPr>
          <a:xfrm>
            <a:off x="6201929" y="1600200"/>
            <a:ext cx="2762250" cy="2571750"/>
          </a:xfrm>
          <a:prstGeom prst="rect">
            <a:avLst/>
          </a:prstGeom>
        </p:spPr>
      </p:pic>
      <p:sp>
        <p:nvSpPr>
          <p:cNvPr id="6" name="Tijdelijke aanduiding voor dianummer 5"/>
          <p:cNvSpPr>
            <a:spLocks noGrp="1"/>
          </p:cNvSpPr>
          <p:nvPr>
            <p:ph type="sldNum" sz="quarter" idx="12"/>
          </p:nvPr>
        </p:nvSpPr>
        <p:spPr/>
        <p:txBody>
          <a:bodyPr/>
          <a:lstStyle/>
          <a:p>
            <a:fld id="{26D8BCDC-9EF3-324C-9A1A-77C789016D7D}" type="slidenum">
              <a:rPr lang="nl-NL" smtClean="0"/>
              <a:pPr/>
              <a:t>30</a:t>
            </a:fld>
            <a:endParaRPr lang="nl-NL"/>
          </a:p>
        </p:txBody>
      </p:sp>
      <p:sp>
        <p:nvSpPr>
          <p:cNvPr id="5" name="Tijdelijke aanduiding voor voettekst 4"/>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7" name="Picture 2" descr="Afficher l'image d'origin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53714" y="6086740"/>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89672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61636" y="1639455"/>
            <a:ext cx="7088909" cy="4862945"/>
          </a:xfrm>
        </p:spPr>
        <p:txBody>
          <a:bodyPr>
            <a:normAutofit fontScale="92500"/>
          </a:bodyPr>
          <a:lstStyle/>
          <a:p>
            <a:pPr marL="457200" indent="-457200">
              <a:buFont typeface="+mj-lt"/>
              <a:buAutoNum type="arabicPeriod" startAt="3"/>
            </a:pPr>
            <a:r>
              <a:rPr lang="en-GB" sz="2200" dirty="0"/>
              <a:t>Logistics policy and processes</a:t>
            </a:r>
          </a:p>
          <a:p>
            <a:pPr lvl="1"/>
            <a:r>
              <a:rPr lang="en-GB" sz="2200" dirty="0"/>
              <a:t> which means of transport are needed? </a:t>
            </a:r>
            <a:r>
              <a:rPr lang="en-GB" sz="2200" i="1" dirty="0"/>
              <a:t>Public</a:t>
            </a:r>
          </a:p>
          <a:p>
            <a:pPr marL="457200" lvl="1" indent="0">
              <a:buNone/>
            </a:pPr>
            <a:r>
              <a:rPr lang="en-GB" sz="2200" i="1" dirty="0"/>
              <a:t>	transport whenever possible-public spaces are</a:t>
            </a:r>
          </a:p>
          <a:p>
            <a:pPr marL="457200" lvl="1" indent="0">
              <a:buNone/>
            </a:pPr>
            <a:r>
              <a:rPr lang="en-GB" sz="2200" i="1" dirty="0"/>
              <a:t> 	sometimes stressful.</a:t>
            </a:r>
          </a:p>
          <a:p>
            <a:pPr lvl="1"/>
            <a:endParaRPr lang="en-GB" sz="2200" dirty="0"/>
          </a:p>
          <a:p>
            <a:pPr marL="457200" indent="-457200">
              <a:buFont typeface="+mj-lt"/>
              <a:buAutoNum type="arabicPeriod" startAt="4"/>
            </a:pPr>
            <a:r>
              <a:rPr lang="en-GB" sz="2200" dirty="0"/>
              <a:t>HR-policy and processes</a:t>
            </a:r>
          </a:p>
          <a:p>
            <a:pPr lvl="1"/>
            <a:r>
              <a:rPr lang="en-GB" sz="2200" dirty="0"/>
              <a:t>How is the company organised? </a:t>
            </a:r>
            <a:r>
              <a:rPr lang="en-GB" sz="2200" i="1" dirty="0"/>
              <a:t>Board/director/coaches</a:t>
            </a:r>
          </a:p>
          <a:p>
            <a:pPr lvl="1"/>
            <a:r>
              <a:rPr lang="en-GB" sz="2200" dirty="0"/>
              <a:t>Selection</a:t>
            </a:r>
            <a:r>
              <a:rPr lang="en-GB" sz="2200" i="1" dirty="0"/>
              <a:t>: between application and selection there is a fall-out of 60% for people that do not qualify. Feedback when not hired is of crucial importance to candidate and family.</a:t>
            </a:r>
          </a:p>
          <a:p>
            <a:pPr lvl="1"/>
            <a:r>
              <a:rPr lang="en-GB" sz="2200" dirty="0"/>
              <a:t>What does the training policy look like? </a:t>
            </a:r>
            <a:r>
              <a:rPr lang="en-GB" sz="2200" i="1" dirty="0"/>
              <a:t>It is very important that coaches do the follow-up to control the working conditions and the well being on the spot.</a:t>
            </a:r>
          </a:p>
        </p:txBody>
      </p:sp>
      <p:sp>
        <p:nvSpPr>
          <p:cNvPr id="3" name="Titel 2"/>
          <p:cNvSpPr>
            <a:spLocks noGrp="1"/>
          </p:cNvSpPr>
          <p:nvPr>
            <p:ph type="title"/>
          </p:nvPr>
        </p:nvSpPr>
        <p:spPr/>
        <p:txBody>
          <a:bodyPr/>
          <a:lstStyle/>
          <a:p>
            <a:endParaRPr lang="nl-BE" dirty="0"/>
          </a:p>
        </p:txBody>
      </p:sp>
      <p:pic>
        <p:nvPicPr>
          <p:cNvPr id="4" name="Afbeelding 3"/>
          <p:cNvPicPr>
            <a:picLocks noChangeAspect="1"/>
          </p:cNvPicPr>
          <p:nvPr/>
        </p:nvPicPr>
        <p:blipFill>
          <a:blip r:embed="rId2"/>
          <a:stretch>
            <a:fillRect/>
          </a:stretch>
        </p:blipFill>
        <p:spPr>
          <a:xfrm>
            <a:off x="6644104" y="1547668"/>
            <a:ext cx="2499895" cy="2101911"/>
          </a:xfrm>
          <a:prstGeom prst="rect">
            <a:avLst/>
          </a:prstGeom>
        </p:spPr>
      </p:pic>
      <p:sp>
        <p:nvSpPr>
          <p:cNvPr id="6" name="Tijdelijke aanduiding voor dianummer 5"/>
          <p:cNvSpPr>
            <a:spLocks noGrp="1"/>
          </p:cNvSpPr>
          <p:nvPr>
            <p:ph type="sldNum" sz="quarter" idx="12"/>
          </p:nvPr>
        </p:nvSpPr>
        <p:spPr/>
        <p:txBody>
          <a:bodyPr/>
          <a:lstStyle/>
          <a:p>
            <a:fld id="{26D8BCDC-9EF3-324C-9A1A-77C789016D7D}" type="slidenum">
              <a:rPr lang="nl-NL" smtClean="0"/>
              <a:pPr/>
              <a:t>31</a:t>
            </a:fld>
            <a:endParaRPr lang="nl-NL"/>
          </a:p>
        </p:txBody>
      </p:sp>
      <p:sp>
        <p:nvSpPr>
          <p:cNvPr id="5" name="Tijdelijke aanduiding voor voettekst 4"/>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7" name="Picture 2" descr="Afficher l'image d'origin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53714" y="6086740"/>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83881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57200" y="1600200"/>
            <a:ext cx="6322291" cy="4846782"/>
          </a:xfrm>
        </p:spPr>
        <p:txBody>
          <a:bodyPr>
            <a:normAutofit fontScale="92500" lnSpcReduction="10000"/>
          </a:bodyPr>
          <a:lstStyle/>
          <a:p>
            <a:pPr marL="457200" indent="-457200">
              <a:buFont typeface="+mj-lt"/>
              <a:buAutoNum type="arabicPeriod" startAt="5"/>
            </a:pPr>
            <a:r>
              <a:rPr lang="en-GB" sz="2000" dirty="0"/>
              <a:t>Marketing policy and processes</a:t>
            </a:r>
          </a:p>
          <a:p>
            <a:pPr lvl="1"/>
            <a:r>
              <a:rPr lang="en-GB" sz="2000" dirty="0"/>
              <a:t>What does the marketing management look like? Which actions are being taken? </a:t>
            </a:r>
            <a:r>
              <a:rPr lang="en-GB" sz="2000" i="1" dirty="0"/>
              <a:t>Present yourself as equally efficient as another consultancy company with major strengths. </a:t>
            </a:r>
          </a:p>
          <a:p>
            <a:pPr lvl="1"/>
            <a:r>
              <a:rPr lang="en-GB" sz="2000" dirty="0"/>
              <a:t>How is the organisation perceived?  Does the reputation match the desired reputation</a:t>
            </a:r>
            <a:r>
              <a:rPr lang="en-GB" sz="2000" i="1" dirty="0"/>
              <a:t>? Is very well received e.g. Customers are established companies Belgian Bank </a:t>
            </a:r>
            <a:r>
              <a:rPr lang="en-GB" sz="2000" i="1" dirty="0" err="1"/>
              <a:t>Belfius</a:t>
            </a:r>
            <a:r>
              <a:rPr lang="en-GB" sz="2000" i="1" dirty="0"/>
              <a:t>, Verizon…</a:t>
            </a:r>
          </a:p>
          <a:p>
            <a:pPr lvl="1"/>
            <a:endParaRPr lang="en-GB" sz="2000" dirty="0"/>
          </a:p>
          <a:p>
            <a:pPr marL="514350" indent="-457200">
              <a:buFont typeface="+mj-lt"/>
              <a:buAutoNum type="arabicPeriod" startAt="5"/>
            </a:pPr>
            <a:r>
              <a:rPr lang="en-GB" sz="2000" dirty="0"/>
              <a:t> Energy policy and processes</a:t>
            </a:r>
          </a:p>
          <a:p>
            <a:pPr marL="800100" lvl="1"/>
            <a:endParaRPr lang="en-GB" sz="2000" dirty="0"/>
          </a:p>
          <a:p>
            <a:pPr marL="514350" indent="-457200">
              <a:buFont typeface="+mj-lt"/>
              <a:buAutoNum type="arabicPeriod" startAt="7"/>
            </a:pPr>
            <a:r>
              <a:rPr lang="en-GB" sz="2000" dirty="0"/>
              <a:t>Financial policy and processes</a:t>
            </a:r>
          </a:p>
          <a:p>
            <a:pPr marL="800100" lvl="1"/>
            <a:r>
              <a:rPr lang="en-GB" sz="2000" dirty="0"/>
              <a:t>Are the benefits reinvested to raise social impact? </a:t>
            </a:r>
            <a:r>
              <a:rPr lang="en-GB" sz="2000" i="1" dirty="0"/>
              <a:t>YES expanding and networking in Germany, Canada and Israel.</a:t>
            </a:r>
          </a:p>
        </p:txBody>
      </p:sp>
      <p:sp>
        <p:nvSpPr>
          <p:cNvPr id="3" name="Titel 2"/>
          <p:cNvSpPr>
            <a:spLocks noGrp="1"/>
          </p:cNvSpPr>
          <p:nvPr>
            <p:ph type="title"/>
          </p:nvPr>
        </p:nvSpPr>
        <p:spPr/>
        <p:txBody>
          <a:bodyPr/>
          <a:lstStyle/>
          <a:p>
            <a:endParaRPr lang="nl-BE"/>
          </a:p>
        </p:txBody>
      </p:sp>
      <p:pic>
        <p:nvPicPr>
          <p:cNvPr id="4" name="Afbeelding 3"/>
          <p:cNvPicPr>
            <a:picLocks noChangeAspect="1"/>
          </p:cNvPicPr>
          <p:nvPr/>
        </p:nvPicPr>
        <p:blipFill>
          <a:blip r:embed="rId2"/>
          <a:stretch>
            <a:fillRect/>
          </a:stretch>
        </p:blipFill>
        <p:spPr>
          <a:xfrm>
            <a:off x="6884737" y="1547668"/>
            <a:ext cx="2259262" cy="2414732"/>
          </a:xfrm>
          <a:prstGeom prst="rect">
            <a:avLst/>
          </a:prstGeom>
        </p:spPr>
      </p:pic>
      <p:sp>
        <p:nvSpPr>
          <p:cNvPr id="6" name="Tijdelijke aanduiding voor dianummer 5"/>
          <p:cNvSpPr>
            <a:spLocks noGrp="1"/>
          </p:cNvSpPr>
          <p:nvPr>
            <p:ph type="sldNum" sz="quarter" idx="12"/>
          </p:nvPr>
        </p:nvSpPr>
        <p:spPr/>
        <p:txBody>
          <a:bodyPr/>
          <a:lstStyle/>
          <a:p>
            <a:fld id="{26D8BCDC-9EF3-324C-9A1A-77C789016D7D}" type="slidenum">
              <a:rPr lang="nl-NL" smtClean="0"/>
              <a:pPr/>
              <a:t>32</a:t>
            </a:fld>
            <a:endParaRPr lang="nl-NL"/>
          </a:p>
        </p:txBody>
      </p:sp>
      <p:sp>
        <p:nvSpPr>
          <p:cNvPr id="5" name="Tijdelijke aanduiding voor voettekst 4"/>
          <p:cNvSpPr>
            <a:spLocks noGrp="1"/>
          </p:cNvSpPr>
          <p:nvPr>
            <p:ph type="ftr" sz="quarter" idx="11"/>
          </p:nvPr>
        </p:nvSpPr>
        <p:spPr/>
        <p:txBody>
          <a:bodyPr/>
          <a:lstStyle/>
          <a:p>
            <a:r>
              <a:rPr lang="nl-NL"/>
              <a:t>Entrepreneurship and Communication in multicultural teams-ECMT+ 2016 1-FI01-KA203-022743</a:t>
            </a:r>
            <a:endParaRPr lang="nl-NL" dirty="0"/>
          </a:p>
        </p:txBody>
      </p:sp>
    </p:spTree>
    <p:extLst>
      <p:ext uri="{BB962C8B-B14F-4D97-AF65-F5344CB8AC3E}">
        <p14:creationId xmlns:p14="http://schemas.microsoft.com/office/powerpoint/2010/main" val="243988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57200" y="1600200"/>
            <a:ext cx="5869709" cy="4525963"/>
          </a:xfrm>
        </p:spPr>
        <p:txBody>
          <a:bodyPr>
            <a:normAutofit/>
          </a:bodyPr>
          <a:lstStyle/>
          <a:p>
            <a:pPr marL="457200" indent="-457200">
              <a:buFont typeface="+mj-lt"/>
              <a:buAutoNum type="arabicPeriod" startAt="8"/>
            </a:pPr>
            <a:r>
              <a:rPr lang="en-GB" sz="2000" dirty="0"/>
              <a:t>Governance</a:t>
            </a:r>
          </a:p>
          <a:p>
            <a:pPr lvl="1"/>
            <a:r>
              <a:rPr lang="en-GB" sz="2000" dirty="0"/>
              <a:t>Are there governance and policy mechanisms that benefit the social goals concerning:</a:t>
            </a:r>
          </a:p>
          <a:p>
            <a:pPr lvl="2"/>
            <a:r>
              <a:rPr lang="en-GB" sz="2000" i="1" dirty="0"/>
              <a:t>Restrictions in distribution of benefits: shareholders can only get the initial investment back (no growth)</a:t>
            </a:r>
          </a:p>
          <a:p>
            <a:pPr lvl="2"/>
            <a:r>
              <a:rPr lang="en-GB" sz="2000" i="1" dirty="0"/>
              <a:t>Every shareholder has the same voting power whether they investment was 20,000 or 5,000.</a:t>
            </a:r>
          </a:p>
          <a:p>
            <a:pPr lvl="2"/>
            <a:r>
              <a:rPr lang="en-GB" sz="2000" i="1" dirty="0"/>
              <a:t>Reinvestment of benefits in the company</a:t>
            </a:r>
          </a:p>
        </p:txBody>
      </p:sp>
      <p:sp>
        <p:nvSpPr>
          <p:cNvPr id="3" name="Titel 2"/>
          <p:cNvSpPr>
            <a:spLocks noGrp="1"/>
          </p:cNvSpPr>
          <p:nvPr>
            <p:ph type="title"/>
          </p:nvPr>
        </p:nvSpPr>
        <p:spPr/>
        <p:txBody>
          <a:bodyPr/>
          <a:lstStyle/>
          <a:p>
            <a:endParaRPr lang="nl-BE"/>
          </a:p>
        </p:txBody>
      </p:sp>
      <p:pic>
        <p:nvPicPr>
          <p:cNvPr id="4" name="Afbeelding 3"/>
          <p:cNvPicPr>
            <a:picLocks noChangeAspect="1"/>
          </p:cNvPicPr>
          <p:nvPr/>
        </p:nvPicPr>
        <p:blipFill>
          <a:blip r:embed="rId2"/>
          <a:stretch>
            <a:fillRect/>
          </a:stretch>
        </p:blipFill>
        <p:spPr>
          <a:xfrm>
            <a:off x="6411853" y="1760104"/>
            <a:ext cx="2593601" cy="2414732"/>
          </a:xfrm>
          <a:prstGeom prst="rect">
            <a:avLst/>
          </a:prstGeom>
        </p:spPr>
      </p:pic>
      <p:sp>
        <p:nvSpPr>
          <p:cNvPr id="6" name="Tijdelijke aanduiding voor dianummer 5"/>
          <p:cNvSpPr>
            <a:spLocks noGrp="1"/>
          </p:cNvSpPr>
          <p:nvPr>
            <p:ph type="sldNum" sz="quarter" idx="12"/>
          </p:nvPr>
        </p:nvSpPr>
        <p:spPr/>
        <p:txBody>
          <a:bodyPr/>
          <a:lstStyle/>
          <a:p>
            <a:fld id="{26D8BCDC-9EF3-324C-9A1A-77C789016D7D}" type="slidenum">
              <a:rPr lang="nl-NL" smtClean="0"/>
              <a:pPr/>
              <a:t>33</a:t>
            </a:fld>
            <a:endParaRPr lang="nl-NL"/>
          </a:p>
        </p:txBody>
      </p:sp>
      <p:sp>
        <p:nvSpPr>
          <p:cNvPr id="5" name="Tijdelijke aanduiding voor voettekst 4"/>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7" name="Picture 2" descr="Afficher l'image d'origin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53714" y="6086740"/>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56304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55934" y="274638"/>
            <a:ext cx="8229600" cy="1143000"/>
          </a:xfrm>
        </p:spPr>
        <p:txBody>
          <a:bodyPr/>
          <a:lstStyle/>
          <a:p>
            <a:r>
              <a:rPr lang="nl-BE" dirty="0"/>
              <a:t>6. WHAT HAS CHANGED?</a:t>
            </a:r>
            <a:br>
              <a:rPr lang="nl-BE" dirty="0"/>
            </a:br>
            <a:r>
              <a:rPr lang="nl-BE" dirty="0"/>
              <a:t>SOCIAL IMPACT=&gt; RESULT?</a:t>
            </a:r>
          </a:p>
        </p:txBody>
      </p:sp>
      <p:pic>
        <p:nvPicPr>
          <p:cNvPr id="4" name="Tijdelijke aanduiding voor inhoud 3"/>
          <p:cNvPicPr>
            <a:picLocks noGrp="1" noChangeAspect="1"/>
          </p:cNvPicPr>
          <p:nvPr>
            <p:ph idx="1"/>
          </p:nvPr>
        </p:nvPicPr>
        <p:blipFill>
          <a:blip r:embed="rId2"/>
          <a:stretch>
            <a:fillRect/>
          </a:stretch>
        </p:blipFill>
        <p:spPr>
          <a:xfrm>
            <a:off x="6144226" y="1814296"/>
            <a:ext cx="2740434" cy="2693049"/>
          </a:xfrm>
          <a:prstGeom prst="rect">
            <a:avLst/>
          </a:prstGeom>
        </p:spPr>
      </p:pic>
      <p:sp>
        <p:nvSpPr>
          <p:cNvPr id="5" name="Tekstvak 4"/>
          <p:cNvSpPr txBox="1"/>
          <p:nvPr/>
        </p:nvSpPr>
        <p:spPr>
          <a:xfrm>
            <a:off x="544945" y="1814296"/>
            <a:ext cx="5458691" cy="3139321"/>
          </a:xfrm>
          <a:prstGeom prst="rect">
            <a:avLst/>
          </a:prstGeom>
          <a:noFill/>
        </p:spPr>
        <p:txBody>
          <a:bodyPr wrap="square" rtlCol="0">
            <a:spAutoFit/>
          </a:bodyPr>
          <a:lstStyle/>
          <a:p>
            <a:pPr marL="285750" indent="-285750">
              <a:buFont typeface="Arial" panose="020B0604020202020204" pitchFamily="34" charset="0"/>
              <a:buChar char="•"/>
            </a:pPr>
            <a:r>
              <a:rPr lang="nl-BE" sz="2000" dirty="0"/>
              <a:t>Have specific indicators, in economic and social terms, been determined</a:t>
            </a:r>
            <a:r>
              <a:rPr lang="nl-BE" sz="2000" i="1" dirty="0"/>
              <a:t>? The less  dependency of government subsidies and the good business results are key, as well as price/quality of the service.</a:t>
            </a:r>
          </a:p>
          <a:p>
            <a:pPr marL="285750" indent="-285750">
              <a:buFont typeface="Arial" panose="020B0604020202020204" pitchFamily="34" charset="0"/>
              <a:buChar char="•"/>
            </a:pPr>
            <a:endParaRPr lang="nl-BE" sz="2000" dirty="0"/>
          </a:p>
          <a:p>
            <a:pPr marL="285750" indent="-285750">
              <a:buFont typeface="Arial" panose="020B0604020202020204" pitchFamily="34" charset="0"/>
              <a:buChar char="•"/>
            </a:pPr>
            <a:r>
              <a:rPr lang="nl-BE" sz="2000" dirty="0"/>
              <a:t>Are these defined indicators being accomplished? </a:t>
            </a:r>
            <a:r>
              <a:rPr lang="nl-BE" sz="2000" i="1" dirty="0"/>
              <a:t>Yes</a:t>
            </a:r>
          </a:p>
          <a:p>
            <a:pPr marL="285750" indent="-285750">
              <a:buFont typeface="Arial" panose="020B0604020202020204" pitchFamily="34" charset="0"/>
              <a:buChar char="•"/>
            </a:pPr>
            <a:endParaRPr lang="nl-BE" sz="2000" dirty="0"/>
          </a:p>
          <a:p>
            <a:endParaRPr lang="nl-BE" dirty="0"/>
          </a:p>
        </p:txBody>
      </p:sp>
      <p:sp>
        <p:nvSpPr>
          <p:cNvPr id="6" name="Tijdelijke aanduiding voor dianummer 5"/>
          <p:cNvSpPr>
            <a:spLocks noGrp="1"/>
          </p:cNvSpPr>
          <p:nvPr>
            <p:ph type="sldNum" sz="quarter" idx="12"/>
          </p:nvPr>
        </p:nvSpPr>
        <p:spPr/>
        <p:txBody>
          <a:bodyPr/>
          <a:lstStyle/>
          <a:p>
            <a:fld id="{26D8BCDC-9EF3-324C-9A1A-77C789016D7D}" type="slidenum">
              <a:rPr lang="nl-NL" smtClean="0"/>
              <a:pPr/>
              <a:t>34</a:t>
            </a:fld>
            <a:endParaRPr lang="nl-NL"/>
          </a:p>
        </p:txBody>
      </p:sp>
      <p:sp>
        <p:nvSpPr>
          <p:cNvPr id="2" name="Tijdelijke aanduiding voor voettekst 1"/>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7" name="Picture 2" descr="Afficher l'image d'origin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53714" y="6086740"/>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39627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marL="0" indent="0">
              <a:buNone/>
            </a:pPr>
            <a:endParaRPr lang="nl-BE" b="1" dirty="0"/>
          </a:p>
          <a:p>
            <a:r>
              <a:rPr lang="nl-BE" dirty="0"/>
              <a:t>Yes it can! Off course not always will it show profit in the income statement of a company.</a:t>
            </a:r>
          </a:p>
          <a:p>
            <a:r>
              <a:rPr lang="nl-BE" dirty="0"/>
              <a:t>But it will generate spill-over profits in society who are less visible. In other to conceive one needs to mesure.</a:t>
            </a:r>
          </a:p>
          <a:p>
            <a:r>
              <a:rPr lang="nl-BE" dirty="0"/>
              <a:t>“Making the intangible tangible”</a:t>
            </a:r>
          </a:p>
          <a:p>
            <a:endParaRPr lang="nl-BE" dirty="0"/>
          </a:p>
        </p:txBody>
      </p:sp>
      <p:sp>
        <p:nvSpPr>
          <p:cNvPr id="3" name="Titel 2"/>
          <p:cNvSpPr>
            <a:spLocks noGrp="1"/>
          </p:cNvSpPr>
          <p:nvPr>
            <p:ph type="title"/>
          </p:nvPr>
        </p:nvSpPr>
        <p:spPr/>
        <p:txBody>
          <a:bodyPr/>
          <a:lstStyle/>
          <a:p>
            <a:r>
              <a:rPr lang="nl-BE" dirty="0"/>
              <a:t>IMPACT? Impact Driven Business Model</a:t>
            </a:r>
            <a:br>
              <a:rPr lang="nl-BE" dirty="0"/>
            </a:br>
            <a:r>
              <a:rPr lang="nl-BE" dirty="0"/>
              <a:t>Can it be successful?</a:t>
            </a:r>
          </a:p>
        </p:txBody>
      </p:sp>
      <p:sp>
        <p:nvSpPr>
          <p:cNvPr id="6" name="Tijdelijke aanduiding voor dianummer 5"/>
          <p:cNvSpPr>
            <a:spLocks noGrp="1"/>
          </p:cNvSpPr>
          <p:nvPr>
            <p:ph type="sldNum" sz="quarter" idx="12"/>
          </p:nvPr>
        </p:nvSpPr>
        <p:spPr/>
        <p:txBody>
          <a:bodyPr/>
          <a:lstStyle/>
          <a:p>
            <a:fld id="{26D8BCDC-9EF3-324C-9A1A-77C789016D7D}" type="slidenum">
              <a:rPr lang="nl-NL" smtClean="0"/>
              <a:pPr/>
              <a:t>35</a:t>
            </a:fld>
            <a:endParaRPr lang="nl-NL"/>
          </a:p>
        </p:txBody>
      </p:sp>
      <p:sp>
        <p:nvSpPr>
          <p:cNvPr id="5" name="Tekstvak 4"/>
          <p:cNvSpPr txBox="1"/>
          <p:nvPr/>
        </p:nvSpPr>
        <p:spPr>
          <a:xfrm>
            <a:off x="695158" y="5454316"/>
            <a:ext cx="6697579" cy="1200329"/>
          </a:xfrm>
          <a:prstGeom prst="rect">
            <a:avLst/>
          </a:prstGeom>
          <a:noFill/>
        </p:spPr>
        <p:txBody>
          <a:bodyPr wrap="square" rtlCol="0">
            <a:spAutoFit/>
          </a:bodyPr>
          <a:lstStyle/>
          <a:p>
            <a:r>
              <a:rPr lang="nl-NL" dirty="0"/>
              <a:t>The </a:t>
            </a:r>
            <a:r>
              <a:rPr lang="nl-NL" dirty="0" err="1"/>
              <a:t>use</a:t>
            </a:r>
            <a:r>
              <a:rPr lang="nl-NL" dirty="0"/>
              <a:t> of the Impact </a:t>
            </a:r>
            <a:r>
              <a:rPr lang="nl-NL" dirty="0" err="1"/>
              <a:t>driven</a:t>
            </a:r>
            <a:r>
              <a:rPr lang="nl-NL" dirty="0"/>
              <a:t> business model </a:t>
            </a:r>
            <a:r>
              <a:rPr lang="nl-NL" dirty="0" err="1"/>
              <a:t>for</a:t>
            </a:r>
            <a:r>
              <a:rPr lang="nl-NL" dirty="0"/>
              <a:t> commercial </a:t>
            </a:r>
            <a:r>
              <a:rPr lang="nl-NL" dirty="0" err="1"/>
              <a:t>reasons</a:t>
            </a:r>
            <a:r>
              <a:rPr lang="nl-NL" dirty="0"/>
              <a:t>:</a:t>
            </a:r>
          </a:p>
          <a:p>
            <a:r>
              <a:rPr lang="nl-NL" dirty="0" err="1"/>
              <a:t>Any</a:t>
            </a:r>
            <a:r>
              <a:rPr lang="nl-NL" dirty="0"/>
              <a:t> re-</a:t>
            </a:r>
            <a:r>
              <a:rPr lang="nl-NL" dirty="0" err="1"/>
              <a:t>use</a:t>
            </a:r>
            <a:r>
              <a:rPr lang="nl-NL" dirty="0"/>
              <a:t> </a:t>
            </a:r>
            <a:r>
              <a:rPr lang="nl-NL" dirty="0" err="1"/>
              <a:t>for</a:t>
            </a:r>
            <a:r>
              <a:rPr lang="nl-NL" dirty="0"/>
              <a:t> commercial </a:t>
            </a:r>
            <a:r>
              <a:rPr lang="nl-NL" dirty="0" err="1"/>
              <a:t>purposes</a:t>
            </a:r>
            <a:r>
              <a:rPr lang="nl-NL" dirty="0"/>
              <a:t> must </a:t>
            </a:r>
            <a:r>
              <a:rPr lang="nl-NL" dirty="0" err="1"/>
              <a:t>be</a:t>
            </a:r>
            <a:r>
              <a:rPr lang="nl-NL" dirty="0"/>
              <a:t> subject </a:t>
            </a:r>
            <a:r>
              <a:rPr lang="nl-NL" dirty="0" err="1"/>
              <a:t>to</a:t>
            </a:r>
            <a:r>
              <a:rPr lang="nl-NL" dirty="0"/>
              <a:t> prior </a:t>
            </a:r>
            <a:r>
              <a:rPr lang="nl-NL" dirty="0" err="1"/>
              <a:t>approval</a:t>
            </a:r>
            <a:r>
              <a:rPr lang="nl-NL" dirty="0"/>
              <a:t>. </a:t>
            </a:r>
            <a:r>
              <a:rPr lang="nl-NL" dirty="0" err="1"/>
              <a:t>Approval</a:t>
            </a:r>
            <a:r>
              <a:rPr lang="nl-NL" dirty="0"/>
              <a:t> must </a:t>
            </a:r>
            <a:r>
              <a:rPr lang="nl-NL" dirty="0" err="1"/>
              <a:t>be</a:t>
            </a:r>
            <a:r>
              <a:rPr lang="nl-NL" dirty="0"/>
              <a:t> </a:t>
            </a:r>
            <a:r>
              <a:rPr lang="nl-NL" dirty="0" err="1"/>
              <a:t>requested</a:t>
            </a:r>
            <a:r>
              <a:rPr lang="nl-NL" dirty="0"/>
              <a:t> </a:t>
            </a:r>
            <a:r>
              <a:rPr lang="nl-NL" dirty="0" err="1"/>
              <a:t>by</a:t>
            </a:r>
            <a:r>
              <a:rPr lang="nl-NL" dirty="0"/>
              <a:t> e-mail </a:t>
            </a:r>
            <a:r>
              <a:rPr lang="nl-NL" dirty="0" err="1"/>
              <a:t>to</a:t>
            </a:r>
            <a:r>
              <a:rPr lang="nl-NL" dirty="0"/>
              <a:t> Pol </a:t>
            </a:r>
            <a:r>
              <a:rPr lang="nl-NL" dirty="0" err="1"/>
              <a:t>Bracke</a:t>
            </a:r>
            <a:r>
              <a:rPr lang="nl-NL" dirty="0"/>
              <a:t> (</a:t>
            </a:r>
            <a:r>
              <a:rPr lang="nl-NL" dirty="0" err="1"/>
              <a:t>Pol.Bracke@hogent.be</a:t>
            </a:r>
            <a:r>
              <a:rPr lang="nl-NL" dirty="0"/>
              <a:t>) </a:t>
            </a:r>
          </a:p>
        </p:txBody>
      </p:sp>
      <p:sp>
        <p:nvSpPr>
          <p:cNvPr id="4" name="Tijdelijke aanduiding voor voettekst 3"/>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7" name="Picture 2" descr="Afficher l'image d'origin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53714" y="6086740"/>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9741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The next slides </a:t>
            </a:r>
            <a:r>
              <a:rPr lang="nl-NL" dirty="0" err="1"/>
              <a:t>can</a:t>
            </a:r>
            <a:r>
              <a:rPr lang="nl-NL" dirty="0"/>
              <a:t> </a:t>
            </a:r>
            <a:r>
              <a:rPr lang="nl-NL" dirty="0" err="1"/>
              <a:t>be</a:t>
            </a:r>
            <a:r>
              <a:rPr lang="nl-NL" dirty="0"/>
              <a:t> </a:t>
            </a:r>
            <a:r>
              <a:rPr lang="nl-NL" dirty="0" err="1"/>
              <a:t>used</a:t>
            </a:r>
            <a:r>
              <a:rPr lang="nl-NL" dirty="0"/>
              <a:t> as empty slides </a:t>
            </a:r>
            <a:r>
              <a:rPr lang="nl-NL" dirty="0" err="1"/>
              <a:t>for</a:t>
            </a:r>
            <a:r>
              <a:rPr lang="nl-NL" dirty="0"/>
              <a:t> </a:t>
            </a:r>
            <a:r>
              <a:rPr lang="nl-NL" dirty="0" err="1"/>
              <a:t>your</a:t>
            </a:r>
            <a:r>
              <a:rPr lang="nl-NL" dirty="0"/>
              <a:t> </a:t>
            </a:r>
            <a:r>
              <a:rPr lang="nl-NL" dirty="0" err="1"/>
              <a:t>social</a:t>
            </a:r>
            <a:r>
              <a:rPr lang="nl-NL" dirty="0"/>
              <a:t> </a:t>
            </a:r>
            <a:r>
              <a:rPr lang="nl-NL" dirty="0" err="1"/>
              <a:t>enterprise</a:t>
            </a:r>
            <a:r>
              <a:rPr lang="nl-NL" dirty="0"/>
              <a:t>.</a:t>
            </a:r>
          </a:p>
        </p:txBody>
      </p:sp>
      <p:sp>
        <p:nvSpPr>
          <p:cNvPr id="3" name="Titel 2"/>
          <p:cNvSpPr>
            <a:spLocks noGrp="1"/>
          </p:cNvSpPr>
          <p:nvPr>
            <p:ph type="title"/>
          </p:nvPr>
        </p:nvSpPr>
        <p:spPr/>
        <p:txBody>
          <a:bodyPr/>
          <a:lstStyle/>
          <a:p>
            <a:r>
              <a:rPr lang="nl-NL" dirty="0" err="1"/>
              <a:t>Following</a:t>
            </a:r>
            <a:r>
              <a:rPr lang="nl-NL" dirty="0"/>
              <a:t> slides are at </a:t>
            </a:r>
            <a:r>
              <a:rPr lang="nl-NL" dirty="0" err="1"/>
              <a:t>your</a:t>
            </a:r>
            <a:r>
              <a:rPr lang="nl-NL" dirty="0"/>
              <a:t> </a:t>
            </a:r>
            <a:r>
              <a:rPr lang="nl-NL" dirty="0" err="1"/>
              <a:t>disposition</a:t>
            </a:r>
            <a:r>
              <a:rPr lang="nl-NL" dirty="0"/>
              <a:t> </a:t>
            </a:r>
            <a:r>
              <a:rPr lang="nl-NL" dirty="0" err="1"/>
              <a:t>to</a:t>
            </a:r>
            <a:r>
              <a:rPr lang="nl-NL" dirty="0"/>
              <a:t> </a:t>
            </a:r>
            <a:r>
              <a:rPr lang="nl-NL" dirty="0" err="1"/>
              <a:t>fill</a:t>
            </a:r>
            <a:r>
              <a:rPr lang="nl-NL" dirty="0"/>
              <a:t> in</a:t>
            </a:r>
          </a:p>
        </p:txBody>
      </p:sp>
      <p:sp>
        <p:nvSpPr>
          <p:cNvPr id="4" name="Tijdelijke aanduiding voor dianummer 3"/>
          <p:cNvSpPr>
            <a:spLocks noGrp="1"/>
          </p:cNvSpPr>
          <p:nvPr>
            <p:ph type="sldNum" sz="quarter" idx="12"/>
          </p:nvPr>
        </p:nvSpPr>
        <p:spPr/>
        <p:txBody>
          <a:bodyPr/>
          <a:lstStyle/>
          <a:p>
            <a:fld id="{26D8BCDC-9EF3-324C-9A1A-77C789016D7D}" type="slidenum">
              <a:rPr lang="nl-NL" smtClean="0"/>
              <a:pPr/>
              <a:t>36</a:t>
            </a:fld>
            <a:endParaRPr lang="nl-NL"/>
          </a:p>
        </p:txBody>
      </p:sp>
      <p:sp>
        <p:nvSpPr>
          <p:cNvPr id="5" name="Tijdelijke aanduiding voor voettekst 4"/>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6" name="Picture 2" descr="Afficher l'image d'origin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53714" y="6086740"/>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50805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1. WHAT DO YOU WANT TO CHANGE?</a:t>
            </a:r>
            <a:br>
              <a:rPr lang="nl-BE" dirty="0"/>
            </a:br>
            <a:r>
              <a:rPr lang="nl-BE" dirty="0"/>
              <a:t>GOALS =&gt; WHY?</a:t>
            </a:r>
          </a:p>
        </p:txBody>
      </p:sp>
      <p:sp>
        <p:nvSpPr>
          <p:cNvPr id="5" name="Tekstvak 4"/>
          <p:cNvSpPr txBox="1"/>
          <p:nvPr/>
        </p:nvSpPr>
        <p:spPr>
          <a:xfrm flipH="1">
            <a:off x="387927" y="1856508"/>
            <a:ext cx="5190836" cy="4801314"/>
          </a:xfrm>
          <a:prstGeom prst="rect">
            <a:avLst/>
          </a:prstGeom>
          <a:noFill/>
        </p:spPr>
        <p:txBody>
          <a:bodyPr wrap="square" rtlCol="0">
            <a:spAutoFit/>
          </a:bodyPr>
          <a:lstStyle/>
          <a:p>
            <a:endParaRPr lang="nl-BE" sz="2400" dirty="0"/>
          </a:p>
          <a:p>
            <a:pPr marL="285750" indent="-285750">
              <a:buFontTx/>
              <a:buChar char="-"/>
            </a:pPr>
            <a:r>
              <a:rPr lang="nl-BE" sz="2400" dirty="0" err="1"/>
              <a:t>What’s</a:t>
            </a:r>
            <a:r>
              <a:rPr lang="nl-BE" sz="2400" dirty="0"/>
              <a:t> </a:t>
            </a:r>
            <a:r>
              <a:rPr lang="nl-BE" sz="2400" dirty="0" err="1"/>
              <a:t>the</a:t>
            </a:r>
            <a:r>
              <a:rPr lang="nl-BE" sz="2400" dirty="0"/>
              <a:t> mission of </a:t>
            </a:r>
            <a:r>
              <a:rPr lang="nl-BE" sz="2400" dirty="0" err="1"/>
              <a:t>the</a:t>
            </a:r>
            <a:r>
              <a:rPr lang="nl-BE" sz="2400" dirty="0"/>
              <a:t> company?</a:t>
            </a:r>
          </a:p>
          <a:p>
            <a:pPr marL="285750" indent="-285750">
              <a:buFontTx/>
              <a:buChar char="-"/>
            </a:pPr>
            <a:endParaRPr lang="nl-BE" sz="2400" dirty="0"/>
          </a:p>
          <a:p>
            <a:pPr marL="285750" indent="-285750">
              <a:buFontTx/>
              <a:buChar char="-"/>
            </a:pPr>
            <a:endParaRPr lang="nl-BE" sz="2400" dirty="0"/>
          </a:p>
          <a:p>
            <a:pPr marL="285750" indent="-285750">
              <a:buFontTx/>
              <a:buChar char="-"/>
            </a:pPr>
            <a:r>
              <a:rPr lang="nl-BE" sz="2400" dirty="0" err="1"/>
              <a:t>Which</a:t>
            </a:r>
            <a:r>
              <a:rPr lang="nl-BE" sz="2400" dirty="0"/>
              <a:t> </a:t>
            </a:r>
            <a:r>
              <a:rPr lang="nl-BE" sz="2400" dirty="0" err="1"/>
              <a:t>social</a:t>
            </a:r>
            <a:r>
              <a:rPr lang="nl-BE" sz="2400" dirty="0"/>
              <a:t> </a:t>
            </a:r>
            <a:r>
              <a:rPr lang="nl-BE" sz="2400" dirty="0" err="1"/>
              <a:t>challenge</a:t>
            </a:r>
            <a:r>
              <a:rPr lang="nl-BE" sz="2400" dirty="0"/>
              <a:t> is at </a:t>
            </a:r>
            <a:r>
              <a:rPr lang="nl-BE" sz="2400" dirty="0" err="1"/>
              <a:t>the</a:t>
            </a:r>
            <a:r>
              <a:rPr lang="nl-BE" sz="2400" dirty="0"/>
              <a:t> basis of (</a:t>
            </a:r>
            <a:r>
              <a:rPr lang="nl-BE" sz="2400" dirty="0" err="1"/>
              <a:t>the</a:t>
            </a:r>
            <a:r>
              <a:rPr lang="nl-BE" sz="2400" dirty="0"/>
              <a:t> startup) of </a:t>
            </a:r>
            <a:r>
              <a:rPr lang="nl-BE" sz="2400" dirty="0" err="1"/>
              <a:t>your</a:t>
            </a:r>
            <a:r>
              <a:rPr lang="nl-BE" sz="2400" dirty="0"/>
              <a:t> </a:t>
            </a:r>
            <a:r>
              <a:rPr lang="nl-BE" sz="2400" dirty="0" err="1"/>
              <a:t>activities</a:t>
            </a:r>
            <a:r>
              <a:rPr lang="nl-BE" sz="2400" dirty="0"/>
              <a:t>?</a:t>
            </a:r>
          </a:p>
          <a:p>
            <a:pPr marL="285750" indent="-285750">
              <a:buFontTx/>
              <a:buChar char="-"/>
            </a:pPr>
            <a:endParaRPr lang="nl-BE" sz="2400" dirty="0"/>
          </a:p>
          <a:p>
            <a:pPr marL="285750" indent="-285750">
              <a:buFontTx/>
              <a:buChar char="-"/>
            </a:pPr>
            <a:r>
              <a:rPr lang="nl-BE" sz="2400" dirty="0" err="1"/>
              <a:t>If</a:t>
            </a:r>
            <a:r>
              <a:rPr lang="nl-BE" sz="2400" dirty="0"/>
              <a:t> </a:t>
            </a:r>
            <a:r>
              <a:rPr lang="nl-BE" sz="2400" dirty="0" err="1"/>
              <a:t>you</a:t>
            </a:r>
            <a:r>
              <a:rPr lang="nl-BE" sz="2400" dirty="0"/>
              <a:t> </a:t>
            </a:r>
            <a:r>
              <a:rPr lang="nl-BE" sz="2400" dirty="0" err="1"/>
              <a:t>already</a:t>
            </a:r>
            <a:r>
              <a:rPr lang="nl-BE" sz="2400" dirty="0"/>
              <a:t> </a:t>
            </a:r>
            <a:r>
              <a:rPr lang="nl-BE" sz="2400" dirty="0" err="1"/>
              <a:t>develop</a:t>
            </a:r>
            <a:r>
              <a:rPr lang="nl-BE" sz="2400" dirty="0"/>
              <a:t> </a:t>
            </a:r>
            <a:r>
              <a:rPr lang="nl-BE" sz="2400" dirty="0" err="1"/>
              <a:t>activities</a:t>
            </a:r>
            <a:r>
              <a:rPr lang="nl-BE" sz="2400" dirty="0"/>
              <a:t>: do </a:t>
            </a:r>
            <a:r>
              <a:rPr lang="nl-BE" sz="2400" dirty="0" err="1"/>
              <a:t>you</a:t>
            </a:r>
            <a:r>
              <a:rPr lang="nl-BE" sz="2400" dirty="0"/>
              <a:t> </a:t>
            </a:r>
            <a:r>
              <a:rPr lang="nl-BE" sz="2400" dirty="0" err="1"/>
              <a:t>see</a:t>
            </a:r>
            <a:r>
              <a:rPr lang="nl-BE" sz="2400" dirty="0"/>
              <a:t> </a:t>
            </a:r>
            <a:r>
              <a:rPr lang="nl-BE" sz="2400" dirty="0" err="1"/>
              <a:t>opportunities</a:t>
            </a:r>
            <a:r>
              <a:rPr lang="nl-BE" sz="2400" dirty="0"/>
              <a:t> </a:t>
            </a:r>
            <a:r>
              <a:rPr lang="nl-BE" sz="2400" dirty="0" err="1"/>
              <a:t>to</a:t>
            </a:r>
            <a:r>
              <a:rPr lang="nl-BE" sz="2400" dirty="0"/>
              <a:t> translate </a:t>
            </a:r>
            <a:r>
              <a:rPr lang="nl-BE" sz="2400" dirty="0" err="1"/>
              <a:t>the</a:t>
            </a:r>
            <a:r>
              <a:rPr lang="nl-BE" sz="2400" dirty="0"/>
              <a:t> </a:t>
            </a:r>
            <a:r>
              <a:rPr lang="nl-BE" sz="2400" dirty="0" err="1"/>
              <a:t>acquired</a:t>
            </a:r>
            <a:r>
              <a:rPr lang="nl-BE" sz="2400" dirty="0"/>
              <a:t> </a:t>
            </a:r>
            <a:r>
              <a:rPr lang="nl-BE" sz="2400" dirty="0" err="1"/>
              <a:t>knowledge</a:t>
            </a:r>
            <a:r>
              <a:rPr lang="nl-BE" sz="2400" dirty="0"/>
              <a:t> /</a:t>
            </a:r>
            <a:r>
              <a:rPr lang="nl-BE" sz="2400" dirty="0" err="1"/>
              <a:t>competencies</a:t>
            </a:r>
            <a:r>
              <a:rPr lang="nl-BE" sz="2400" dirty="0"/>
              <a:t> </a:t>
            </a:r>
            <a:r>
              <a:rPr lang="nl-BE" sz="2400" dirty="0" err="1"/>
              <a:t>into</a:t>
            </a:r>
            <a:r>
              <a:rPr lang="nl-BE" sz="2400" dirty="0"/>
              <a:t> a new or </a:t>
            </a:r>
            <a:r>
              <a:rPr lang="nl-BE" sz="2400" dirty="0" err="1"/>
              <a:t>adapted</a:t>
            </a:r>
            <a:r>
              <a:rPr lang="nl-BE" sz="2400" dirty="0"/>
              <a:t> business concept?</a:t>
            </a:r>
          </a:p>
          <a:p>
            <a:pPr marL="285750" indent="-285750">
              <a:buFontTx/>
              <a:buChar char="-"/>
            </a:pPr>
            <a:endParaRPr lang="nl-BE" dirty="0"/>
          </a:p>
        </p:txBody>
      </p:sp>
      <p:pic>
        <p:nvPicPr>
          <p:cNvPr id="7" name="Tijdelijke aanduiding voor inhoud 6"/>
          <p:cNvPicPr>
            <a:picLocks noGrp="1" noChangeAspect="1"/>
          </p:cNvPicPr>
          <p:nvPr>
            <p:ph idx="1"/>
          </p:nvPr>
        </p:nvPicPr>
        <p:blipFill>
          <a:blip r:embed="rId3"/>
          <a:stretch>
            <a:fillRect/>
          </a:stretch>
        </p:blipFill>
        <p:spPr>
          <a:xfrm>
            <a:off x="5739390" y="1878372"/>
            <a:ext cx="2969936" cy="3238573"/>
          </a:xfrm>
          <a:prstGeom prst="rect">
            <a:avLst/>
          </a:prstGeom>
        </p:spPr>
      </p:pic>
      <p:sp>
        <p:nvSpPr>
          <p:cNvPr id="4" name="Tijdelijke aanduiding voor dianummer 3"/>
          <p:cNvSpPr>
            <a:spLocks noGrp="1"/>
          </p:cNvSpPr>
          <p:nvPr>
            <p:ph type="sldNum" sz="quarter" idx="12"/>
          </p:nvPr>
        </p:nvSpPr>
        <p:spPr/>
        <p:txBody>
          <a:bodyPr/>
          <a:lstStyle/>
          <a:p>
            <a:fld id="{26D8BCDC-9EF3-324C-9A1A-77C789016D7D}" type="slidenum">
              <a:rPr lang="nl-NL" smtClean="0"/>
              <a:pPr/>
              <a:t>37</a:t>
            </a:fld>
            <a:endParaRPr lang="nl-NL"/>
          </a:p>
        </p:txBody>
      </p:sp>
      <p:sp>
        <p:nvSpPr>
          <p:cNvPr id="2" name="Tijdelijke aanduiding voor voettekst 1"/>
          <p:cNvSpPr>
            <a:spLocks noGrp="1"/>
          </p:cNvSpPr>
          <p:nvPr>
            <p:ph type="ftr" sz="quarter" idx="11"/>
          </p:nvPr>
        </p:nvSpPr>
        <p:spPr/>
        <p:txBody>
          <a:bodyPr/>
          <a:lstStyle/>
          <a:p>
            <a:r>
              <a:rPr lang="nl-NL"/>
              <a:t>Entrepreneurship and Communication in multicultural teams-ECMT+ 2016 1-FI01-KA203-022743</a:t>
            </a:r>
            <a:endParaRPr lang="nl-NL" dirty="0"/>
          </a:p>
        </p:txBody>
      </p:sp>
    </p:spTree>
    <p:extLst>
      <p:ext uri="{BB962C8B-B14F-4D97-AF65-F5344CB8AC3E}">
        <p14:creationId xmlns:p14="http://schemas.microsoft.com/office/powerpoint/2010/main" val="10737151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stretch>
            <a:fillRect/>
          </a:stretch>
        </p:blipFill>
        <p:spPr>
          <a:xfrm>
            <a:off x="6591801" y="1658261"/>
            <a:ext cx="2552199" cy="2395742"/>
          </a:xfrm>
          <a:prstGeom prst="rect">
            <a:avLst/>
          </a:prstGeom>
        </p:spPr>
      </p:pic>
      <p:sp>
        <p:nvSpPr>
          <p:cNvPr id="3" name="Titel 2"/>
          <p:cNvSpPr>
            <a:spLocks noGrp="1"/>
          </p:cNvSpPr>
          <p:nvPr>
            <p:ph type="title"/>
          </p:nvPr>
        </p:nvSpPr>
        <p:spPr/>
        <p:txBody>
          <a:bodyPr/>
          <a:lstStyle/>
          <a:p>
            <a:r>
              <a:rPr lang="nl-BE" dirty="0"/>
              <a:t>2. WHAT EXACTLY ARE YOU GING TO DO? BUSINESS CONCEPT =&gt; WHAT?</a:t>
            </a:r>
          </a:p>
        </p:txBody>
      </p:sp>
      <p:sp>
        <p:nvSpPr>
          <p:cNvPr id="5" name="Tekstvak 4"/>
          <p:cNvSpPr txBox="1"/>
          <p:nvPr/>
        </p:nvSpPr>
        <p:spPr>
          <a:xfrm>
            <a:off x="138545" y="1547424"/>
            <a:ext cx="8765310" cy="5601533"/>
          </a:xfrm>
          <a:prstGeom prst="rect">
            <a:avLst/>
          </a:prstGeom>
          <a:noFill/>
        </p:spPr>
        <p:txBody>
          <a:bodyPr wrap="square" rtlCol="0">
            <a:spAutoFit/>
          </a:bodyPr>
          <a:lstStyle/>
          <a:p>
            <a:pPr marL="342900" indent="-342900">
              <a:buAutoNum type="arabicPeriod"/>
            </a:pPr>
            <a:r>
              <a:rPr lang="nl-BE" sz="2000" dirty="0"/>
              <a:t>Product/Service:</a:t>
            </a:r>
          </a:p>
          <a:p>
            <a:pPr marL="285750" indent="-285750">
              <a:buFont typeface="Arial" panose="020B0604020202020204" pitchFamily="34" charset="0"/>
              <a:buChar char="•"/>
            </a:pPr>
            <a:r>
              <a:rPr lang="nl-BE" sz="2000" dirty="0" err="1"/>
              <a:t>Which</a:t>
            </a:r>
            <a:r>
              <a:rPr lang="nl-BE" sz="2000" dirty="0"/>
              <a:t> </a:t>
            </a:r>
            <a:r>
              <a:rPr lang="nl-BE" sz="2000" dirty="0" err="1"/>
              <a:t>products</a:t>
            </a:r>
            <a:r>
              <a:rPr lang="nl-BE" sz="2000" dirty="0"/>
              <a:t>/services/</a:t>
            </a:r>
            <a:r>
              <a:rPr lang="nl-BE" sz="2000" dirty="0" err="1"/>
              <a:t>activities</a:t>
            </a:r>
            <a:r>
              <a:rPr lang="nl-BE" sz="2000" dirty="0"/>
              <a:t> do </a:t>
            </a:r>
            <a:r>
              <a:rPr lang="nl-BE" sz="2000" dirty="0" err="1"/>
              <a:t>you</a:t>
            </a:r>
            <a:r>
              <a:rPr lang="nl-BE" sz="2000" dirty="0"/>
              <a:t> offer?</a:t>
            </a:r>
          </a:p>
          <a:p>
            <a:pPr marL="285750" indent="-285750">
              <a:buFont typeface="Arial" panose="020B0604020202020204" pitchFamily="34" charset="0"/>
              <a:buChar char="•"/>
            </a:pPr>
            <a:r>
              <a:rPr lang="nl-BE" sz="2000" dirty="0"/>
              <a:t>Is </a:t>
            </a:r>
            <a:r>
              <a:rPr lang="nl-BE" sz="2000" dirty="0" err="1"/>
              <a:t>there</a:t>
            </a:r>
            <a:r>
              <a:rPr lang="nl-BE" sz="2000" dirty="0"/>
              <a:t> a link </a:t>
            </a:r>
            <a:r>
              <a:rPr lang="nl-BE" sz="2000" dirty="0" err="1"/>
              <a:t>with</a:t>
            </a:r>
            <a:r>
              <a:rPr lang="nl-BE" sz="2000" dirty="0"/>
              <a:t> </a:t>
            </a:r>
            <a:r>
              <a:rPr lang="nl-BE" sz="2000" dirty="0" err="1"/>
              <a:t>social</a:t>
            </a:r>
            <a:r>
              <a:rPr lang="nl-BE" sz="2000" dirty="0"/>
              <a:t> goals?</a:t>
            </a:r>
          </a:p>
          <a:p>
            <a:pPr marL="285750" indent="-285750">
              <a:buFont typeface="Arial" panose="020B0604020202020204" pitchFamily="34" charset="0"/>
              <a:buChar char="•"/>
            </a:pPr>
            <a:r>
              <a:rPr lang="nl-BE" sz="2000" dirty="0" err="1"/>
              <a:t>Which</a:t>
            </a:r>
            <a:r>
              <a:rPr lang="nl-BE" sz="2000" dirty="0"/>
              <a:t> customer </a:t>
            </a:r>
            <a:r>
              <a:rPr lang="nl-BE" sz="2000" dirty="0" err="1"/>
              <a:t>needs</a:t>
            </a:r>
            <a:r>
              <a:rPr lang="nl-BE" sz="2000" dirty="0"/>
              <a:t> does </a:t>
            </a:r>
            <a:r>
              <a:rPr lang="nl-BE" sz="2000" dirty="0" err="1"/>
              <a:t>it</a:t>
            </a:r>
            <a:r>
              <a:rPr lang="nl-BE" sz="2000" dirty="0"/>
              <a:t> </a:t>
            </a:r>
            <a:r>
              <a:rPr lang="nl-BE" sz="2000" dirty="0" err="1"/>
              <a:t>satisfy</a:t>
            </a:r>
            <a:r>
              <a:rPr lang="nl-BE" sz="2000" dirty="0"/>
              <a:t>?</a:t>
            </a:r>
          </a:p>
          <a:p>
            <a:pPr marL="285750" indent="-285750">
              <a:buFont typeface="Arial" panose="020B0604020202020204" pitchFamily="34" charset="0"/>
              <a:buChar char="•"/>
            </a:pPr>
            <a:r>
              <a:rPr lang="nl-BE" sz="2000" dirty="0" err="1"/>
              <a:t>What</a:t>
            </a:r>
            <a:r>
              <a:rPr lang="nl-BE" sz="2000" dirty="0"/>
              <a:t> is </a:t>
            </a:r>
            <a:r>
              <a:rPr lang="nl-BE" sz="2000" dirty="0" err="1"/>
              <a:t>the</a:t>
            </a:r>
            <a:r>
              <a:rPr lang="nl-BE" sz="2000" dirty="0"/>
              <a:t> Unique </a:t>
            </a:r>
            <a:r>
              <a:rPr lang="nl-BE" sz="2000" dirty="0" err="1"/>
              <a:t>Selling</a:t>
            </a:r>
            <a:r>
              <a:rPr lang="nl-BE" sz="2000" dirty="0"/>
              <a:t> </a:t>
            </a:r>
            <a:r>
              <a:rPr lang="nl-BE" sz="2000" dirty="0" err="1"/>
              <a:t>Proposition</a:t>
            </a:r>
            <a:r>
              <a:rPr lang="nl-BE" sz="2000" dirty="0"/>
              <a:t> of </a:t>
            </a:r>
            <a:r>
              <a:rPr lang="nl-BE" sz="2000" dirty="0" err="1"/>
              <a:t>your</a:t>
            </a:r>
            <a:r>
              <a:rPr lang="nl-BE" sz="2000" dirty="0"/>
              <a:t> product/service?</a:t>
            </a:r>
          </a:p>
          <a:p>
            <a:pPr marL="285750" indent="-285750">
              <a:buFont typeface="Arial" panose="020B0604020202020204" pitchFamily="34" charset="0"/>
              <a:buChar char="•"/>
            </a:pPr>
            <a:r>
              <a:rPr lang="nl-BE" sz="2000" dirty="0"/>
              <a:t>How does </a:t>
            </a:r>
            <a:r>
              <a:rPr lang="nl-BE" sz="2000" dirty="0" err="1"/>
              <a:t>the</a:t>
            </a:r>
            <a:r>
              <a:rPr lang="nl-BE" sz="2000" dirty="0"/>
              <a:t> </a:t>
            </a:r>
            <a:r>
              <a:rPr lang="nl-BE" sz="2000" dirty="0" err="1"/>
              <a:t>organisation</a:t>
            </a:r>
            <a:r>
              <a:rPr lang="nl-BE" sz="2000" dirty="0"/>
              <a:t> </a:t>
            </a:r>
            <a:r>
              <a:rPr lang="nl-BE" sz="2000" dirty="0" err="1"/>
              <a:t>distinguish</a:t>
            </a:r>
            <a:r>
              <a:rPr lang="nl-BE" sz="2000" dirty="0"/>
              <a:t> </a:t>
            </a:r>
            <a:r>
              <a:rPr lang="nl-BE" sz="2000" dirty="0" err="1"/>
              <a:t>itself</a:t>
            </a:r>
            <a:r>
              <a:rPr lang="nl-BE" sz="2000" dirty="0"/>
              <a:t> </a:t>
            </a:r>
            <a:r>
              <a:rPr lang="nl-BE" sz="2000" dirty="0" err="1"/>
              <a:t>from</a:t>
            </a:r>
            <a:r>
              <a:rPr lang="nl-BE" sz="2000" dirty="0"/>
              <a:t> </a:t>
            </a:r>
            <a:r>
              <a:rPr lang="nl-BE" sz="2000" dirty="0" err="1"/>
              <a:t>competitors</a:t>
            </a:r>
            <a:r>
              <a:rPr lang="nl-BE" sz="2000" dirty="0"/>
              <a:t>?</a:t>
            </a:r>
          </a:p>
          <a:p>
            <a:pPr marL="285750" indent="-285750">
              <a:buFont typeface="Arial" panose="020B0604020202020204" pitchFamily="34" charset="0"/>
              <a:buChar char="•"/>
            </a:pPr>
            <a:endParaRPr lang="nl-BE" sz="2000" dirty="0"/>
          </a:p>
          <a:p>
            <a:r>
              <a:rPr lang="nl-BE" sz="2000" dirty="0"/>
              <a:t>2. </a:t>
            </a:r>
            <a:r>
              <a:rPr lang="nl-BE" sz="2000" dirty="0" err="1"/>
              <a:t>Customers</a:t>
            </a:r>
            <a:r>
              <a:rPr lang="nl-BE" sz="2000" dirty="0"/>
              <a:t>:</a:t>
            </a:r>
          </a:p>
          <a:p>
            <a:pPr marL="285750" indent="-285750">
              <a:buFont typeface="Arial" panose="020B0604020202020204" pitchFamily="34" charset="0"/>
              <a:buChar char="•"/>
            </a:pPr>
            <a:r>
              <a:rPr lang="nl-BE" sz="2000" dirty="0" err="1"/>
              <a:t>Which</a:t>
            </a:r>
            <a:r>
              <a:rPr lang="nl-BE" sz="2000" dirty="0"/>
              <a:t> customer </a:t>
            </a:r>
            <a:r>
              <a:rPr lang="nl-BE" sz="2000" dirty="0" err="1"/>
              <a:t>segments</a:t>
            </a:r>
            <a:r>
              <a:rPr lang="nl-BE" sz="2000" dirty="0"/>
              <a:t> do </a:t>
            </a:r>
            <a:r>
              <a:rPr lang="nl-BE" sz="2000" dirty="0" err="1"/>
              <a:t>you</a:t>
            </a:r>
            <a:r>
              <a:rPr lang="nl-BE" sz="2000" dirty="0"/>
              <a:t> target? </a:t>
            </a:r>
            <a:r>
              <a:rPr lang="nl-BE" sz="2000" dirty="0" err="1"/>
              <a:t>Why</a:t>
            </a:r>
            <a:r>
              <a:rPr lang="nl-BE" sz="2000" dirty="0"/>
              <a:t>?</a:t>
            </a:r>
          </a:p>
          <a:p>
            <a:pPr marL="285750" indent="-285750">
              <a:buFont typeface="Arial" panose="020B0604020202020204" pitchFamily="34" charset="0"/>
              <a:buChar char="•"/>
            </a:pPr>
            <a:r>
              <a:rPr lang="nl-BE" sz="2000" dirty="0"/>
              <a:t>Is </a:t>
            </a:r>
            <a:r>
              <a:rPr lang="nl-BE" sz="2000" dirty="0" err="1"/>
              <a:t>there</a:t>
            </a:r>
            <a:r>
              <a:rPr lang="nl-BE" sz="2000" dirty="0"/>
              <a:t> a link </a:t>
            </a:r>
            <a:r>
              <a:rPr lang="nl-BE" sz="2000" dirty="0" err="1"/>
              <a:t>between</a:t>
            </a:r>
            <a:r>
              <a:rPr lang="nl-BE" sz="2000" dirty="0"/>
              <a:t> </a:t>
            </a:r>
            <a:r>
              <a:rPr lang="nl-BE" sz="2000" dirty="0" err="1"/>
              <a:t>the</a:t>
            </a:r>
            <a:r>
              <a:rPr lang="nl-BE" sz="2000" dirty="0"/>
              <a:t> </a:t>
            </a:r>
            <a:r>
              <a:rPr lang="nl-BE" sz="2000" dirty="0" err="1"/>
              <a:t>choice</a:t>
            </a:r>
            <a:r>
              <a:rPr lang="nl-BE" sz="2000" dirty="0"/>
              <a:t> of customer </a:t>
            </a:r>
            <a:r>
              <a:rPr lang="nl-BE" sz="2000" dirty="0" err="1"/>
              <a:t>segments</a:t>
            </a:r>
            <a:r>
              <a:rPr lang="nl-BE" sz="2000" dirty="0"/>
              <a:t> </a:t>
            </a:r>
            <a:r>
              <a:rPr lang="nl-BE" sz="2000" dirty="0" err="1"/>
              <a:t>and</a:t>
            </a:r>
            <a:r>
              <a:rPr lang="nl-BE" sz="2000" dirty="0"/>
              <a:t> </a:t>
            </a:r>
            <a:r>
              <a:rPr lang="nl-BE" sz="2000" dirty="0" err="1"/>
              <a:t>the</a:t>
            </a:r>
            <a:r>
              <a:rPr lang="nl-BE" sz="2000" dirty="0"/>
              <a:t> </a:t>
            </a:r>
            <a:r>
              <a:rPr lang="nl-BE" sz="2000" dirty="0" err="1"/>
              <a:t>social</a:t>
            </a:r>
            <a:r>
              <a:rPr lang="nl-BE" sz="2000" dirty="0"/>
              <a:t> impact?</a:t>
            </a:r>
          </a:p>
          <a:p>
            <a:pPr marL="285750" indent="-285750">
              <a:buFont typeface="Arial" panose="020B0604020202020204" pitchFamily="34" charset="0"/>
              <a:buChar char="•"/>
            </a:pPr>
            <a:endParaRPr lang="nl-BE" sz="2000" dirty="0"/>
          </a:p>
          <a:p>
            <a:r>
              <a:rPr lang="nl-BE" sz="2000" dirty="0"/>
              <a:t>3. </a:t>
            </a:r>
            <a:r>
              <a:rPr lang="nl-BE" sz="2000" dirty="0" err="1"/>
              <a:t>Revenue</a:t>
            </a:r>
            <a:r>
              <a:rPr lang="nl-BE" sz="2000" dirty="0"/>
              <a:t> model</a:t>
            </a:r>
          </a:p>
          <a:p>
            <a:pPr marL="285750" indent="-285750">
              <a:buFont typeface="Arial" panose="020B0604020202020204" pitchFamily="34" charset="0"/>
              <a:buChar char="•"/>
            </a:pPr>
            <a:r>
              <a:rPr lang="nl-BE" sz="2000" dirty="0"/>
              <a:t>How does </a:t>
            </a:r>
            <a:r>
              <a:rPr lang="nl-BE" sz="2000" dirty="0" err="1"/>
              <a:t>your</a:t>
            </a:r>
            <a:r>
              <a:rPr lang="nl-BE" sz="2000" dirty="0"/>
              <a:t> </a:t>
            </a:r>
            <a:r>
              <a:rPr lang="nl-BE" sz="2000" dirty="0" err="1"/>
              <a:t>organisation</a:t>
            </a:r>
            <a:r>
              <a:rPr lang="nl-BE" sz="2000" dirty="0"/>
              <a:t> </a:t>
            </a:r>
            <a:r>
              <a:rPr lang="nl-BE" sz="2000" dirty="0" err="1"/>
              <a:t>create</a:t>
            </a:r>
            <a:r>
              <a:rPr lang="nl-BE" sz="2000" dirty="0"/>
              <a:t> </a:t>
            </a:r>
            <a:r>
              <a:rPr lang="nl-BE" sz="2000" dirty="0" err="1"/>
              <a:t>revenues</a:t>
            </a:r>
            <a:r>
              <a:rPr lang="nl-BE" sz="2000" dirty="0"/>
              <a:t>?</a:t>
            </a:r>
          </a:p>
          <a:p>
            <a:pPr marL="285750" indent="-285750">
              <a:buFont typeface="Arial" panose="020B0604020202020204" pitchFamily="34" charset="0"/>
              <a:buChar char="•"/>
            </a:pPr>
            <a:r>
              <a:rPr lang="nl-BE" sz="2000" dirty="0"/>
              <a:t>How do </a:t>
            </a:r>
            <a:r>
              <a:rPr lang="nl-BE" sz="2000" dirty="0" err="1"/>
              <a:t>the</a:t>
            </a:r>
            <a:r>
              <a:rPr lang="nl-BE" sz="2000" dirty="0"/>
              <a:t> different </a:t>
            </a:r>
            <a:r>
              <a:rPr lang="nl-BE" sz="2000" dirty="0" err="1"/>
              <a:t>revenue</a:t>
            </a:r>
            <a:r>
              <a:rPr lang="nl-BE" sz="2000" dirty="0"/>
              <a:t> streams </a:t>
            </a:r>
            <a:r>
              <a:rPr lang="nl-BE" sz="2000" dirty="0" err="1"/>
              <a:t>relate</a:t>
            </a:r>
            <a:r>
              <a:rPr lang="nl-BE" sz="2000" dirty="0"/>
              <a:t> </a:t>
            </a:r>
            <a:r>
              <a:rPr lang="nl-BE" sz="2000" dirty="0" err="1"/>
              <a:t>to</a:t>
            </a:r>
            <a:r>
              <a:rPr lang="nl-BE" sz="2000" dirty="0"/>
              <a:t> </a:t>
            </a:r>
            <a:r>
              <a:rPr lang="nl-BE" sz="2000" dirty="0" err="1"/>
              <a:t>each</a:t>
            </a:r>
            <a:r>
              <a:rPr lang="nl-BE" sz="2000" dirty="0"/>
              <a:t> </a:t>
            </a:r>
            <a:r>
              <a:rPr lang="nl-BE" sz="2000" dirty="0" err="1"/>
              <a:t>other</a:t>
            </a:r>
            <a:r>
              <a:rPr lang="nl-BE" sz="2000" dirty="0"/>
              <a:t>?</a:t>
            </a:r>
          </a:p>
          <a:p>
            <a:pPr marL="285750" indent="-285750">
              <a:buFont typeface="Arial" panose="020B0604020202020204" pitchFamily="34" charset="0"/>
              <a:buChar char="•"/>
            </a:pPr>
            <a:r>
              <a:rPr lang="nl-BE" sz="2000" dirty="0"/>
              <a:t>How do </a:t>
            </a:r>
            <a:r>
              <a:rPr lang="nl-BE" sz="2000" dirty="0" err="1"/>
              <a:t>the</a:t>
            </a:r>
            <a:r>
              <a:rPr lang="nl-BE" sz="2000" dirty="0"/>
              <a:t> </a:t>
            </a:r>
            <a:r>
              <a:rPr lang="nl-BE" sz="2000" dirty="0" err="1"/>
              <a:t>revenues</a:t>
            </a:r>
            <a:r>
              <a:rPr lang="nl-BE" sz="2000" dirty="0"/>
              <a:t> </a:t>
            </a:r>
            <a:r>
              <a:rPr lang="nl-BE" sz="2000" dirty="0" err="1"/>
              <a:t>relate</a:t>
            </a:r>
            <a:r>
              <a:rPr lang="nl-BE" sz="2000" dirty="0"/>
              <a:t> </a:t>
            </a:r>
            <a:r>
              <a:rPr lang="nl-BE" sz="2000" dirty="0" err="1"/>
              <a:t>to</a:t>
            </a:r>
            <a:r>
              <a:rPr lang="nl-BE" sz="2000" dirty="0"/>
              <a:t> </a:t>
            </a:r>
            <a:r>
              <a:rPr lang="nl-BE" sz="2000" dirty="0" err="1"/>
              <a:t>the</a:t>
            </a:r>
            <a:r>
              <a:rPr lang="nl-BE" sz="2000" dirty="0"/>
              <a:t> </a:t>
            </a:r>
            <a:r>
              <a:rPr lang="nl-BE" sz="2000" dirty="0" err="1"/>
              <a:t>costs</a:t>
            </a:r>
            <a:r>
              <a:rPr lang="nl-BE" sz="2000" dirty="0"/>
              <a:t>?</a:t>
            </a:r>
          </a:p>
          <a:p>
            <a:pPr marL="285750" indent="-285750">
              <a:buFont typeface="Arial" panose="020B0604020202020204" pitchFamily="34" charset="0"/>
              <a:buChar char="•"/>
            </a:pPr>
            <a:r>
              <a:rPr lang="nl-BE" sz="2000" dirty="0"/>
              <a:t>Is </a:t>
            </a:r>
            <a:r>
              <a:rPr lang="nl-BE" sz="2000" dirty="0" err="1"/>
              <a:t>there</a:t>
            </a:r>
            <a:r>
              <a:rPr lang="nl-BE" sz="2000" dirty="0"/>
              <a:t> a </a:t>
            </a:r>
            <a:r>
              <a:rPr lang="nl-BE" sz="2000" dirty="0" err="1"/>
              <a:t>need</a:t>
            </a:r>
            <a:r>
              <a:rPr lang="nl-BE" sz="2000" dirty="0"/>
              <a:t>/</a:t>
            </a:r>
            <a:r>
              <a:rPr lang="nl-BE" sz="2000" dirty="0" err="1"/>
              <a:t>possibility</a:t>
            </a:r>
            <a:r>
              <a:rPr lang="nl-BE" sz="2000" dirty="0"/>
              <a:t> </a:t>
            </a:r>
            <a:r>
              <a:rPr lang="nl-BE" sz="2000" dirty="0" err="1"/>
              <a:t>to</a:t>
            </a:r>
            <a:r>
              <a:rPr lang="nl-BE" sz="2000" dirty="0"/>
              <a:t> </a:t>
            </a:r>
            <a:r>
              <a:rPr lang="nl-BE" sz="2000" dirty="0" err="1"/>
              <a:t>create</a:t>
            </a:r>
            <a:r>
              <a:rPr lang="nl-BE" sz="2000" dirty="0"/>
              <a:t> new sources of </a:t>
            </a:r>
            <a:r>
              <a:rPr lang="nl-BE" sz="2000" dirty="0" err="1"/>
              <a:t>revenues</a:t>
            </a:r>
            <a:r>
              <a:rPr lang="nl-BE" sz="2000" dirty="0"/>
              <a:t>?</a:t>
            </a:r>
          </a:p>
          <a:p>
            <a:pPr marL="285750" indent="-285750">
              <a:buFont typeface="Arial" panose="020B0604020202020204" pitchFamily="34" charset="0"/>
              <a:buChar char="•"/>
            </a:pPr>
            <a:r>
              <a:rPr lang="nl-BE" sz="2000" dirty="0"/>
              <a:t>How </a:t>
            </a:r>
            <a:r>
              <a:rPr lang="nl-BE" sz="2000" dirty="0" err="1"/>
              <a:t>dependent</a:t>
            </a:r>
            <a:r>
              <a:rPr lang="nl-BE" sz="2000" dirty="0"/>
              <a:t> are </a:t>
            </a:r>
            <a:r>
              <a:rPr lang="nl-BE" sz="2000" dirty="0" err="1"/>
              <a:t>you</a:t>
            </a:r>
            <a:r>
              <a:rPr lang="nl-BE" sz="2000" dirty="0"/>
              <a:t> </a:t>
            </a:r>
            <a:r>
              <a:rPr lang="nl-BE" sz="2000" dirty="0" err="1"/>
              <a:t>from</a:t>
            </a:r>
            <a:r>
              <a:rPr lang="nl-BE" sz="2000" dirty="0"/>
              <a:t> (</a:t>
            </a:r>
            <a:r>
              <a:rPr lang="nl-BE" sz="2000" dirty="0" err="1"/>
              <a:t>government</a:t>
            </a:r>
            <a:r>
              <a:rPr lang="nl-BE" sz="2000" dirty="0"/>
              <a:t>) support?</a:t>
            </a:r>
          </a:p>
          <a:p>
            <a:pPr marL="342900" indent="-342900">
              <a:buAutoNum type="arabicPeriod"/>
            </a:pPr>
            <a:endParaRPr lang="nl-BE" dirty="0"/>
          </a:p>
        </p:txBody>
      </p:sp>
      <p:sp>
        <p:nvSpPr>
          <p:cNvPr id="6" name="Tijdelijke aanduiding voor dianummer 5"/>
          <p:cNvSpPr>
            <a:spLocks noGrp="1"/>
          </p:cNvSpPr>
          <p:nvPr>
            <p:ph type="sldNum" sz="quarter" idx="12"/>
          </p:nvPr>
        </p:nvSpPr>
        <p:spPr/>
        <p:txBody>
          <a:bodyPr/>
          <a:lstStyle/>
          <a:p>
            <a:fld id="{26D8BCDC-9EF3-324C-9A1A-77C789016D7D}" type="slidenum">
              <a:rPr lang="nl-NL" smtClean="0"/>
              <a:pPr/>
              <a:t>38</a:t>
            </a:fld>
            <a:endParaRPr lang="nl-NL"/>
          </a:p>
        </p:txBody>
      </p:sp>
      <p:sp>
        <p:nvSpPr>
          <p:cNvPr id="2" name="Tijdelijke aanduiding voor voettekst 1"/>
          <p:cNvSpPr>
            <a:spLocks noGrp="1"/>
          </p:cNvSpPr>
          <p:nvPr>
            <p:ph type="ftr" sz="quarter" idx="11"/>
          </p:nvPr>
        </p:nvSpPr>
        <p:spPr/>
        <p:txBody>
          <a:bodyPr/>
          <a:lstStyle/>
          <a:p>
            <a:r>
              <a:rPr lang="nl-NL"/>
              <a:t>Entrepreneurship and Communication in multicultural teams-ECMT+ 2016 1-FI01-KA203-022743</a:t>
            </a:r>
            <a:endParaRPr lang="nl-NL" dirty="0"/>
          </a:p>
        </p:txBody>
      </p:sp>
    </p:spTree>
    <p:extLst>
      <p:ext uri="{BB962C8B-B14F-4D97-AF65-F5344CB8AC3E}">
        <p14:creationId xmlns:p14="http://schemas.microsoft.com/office/powerpoint/2010/main" val="4082820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52400" y="1620982"/>
            <a:ext cx="8229600" cy="4525963"/>
          </a:xfrm>
        </p:spPr>
        <p:txBody>
          <a:bodyPr>
            <a:normAutofit/>
          </a:bodyPr>
          <a:lstStyle/>
          <a:p>
            <a:r>
              <a:rPr lang="nl-BE" sz="2000" dirty="0" err="1"/>
              <a:t>Financing</a:t>
            </a:r>
            <a:r>
              <a:rPr lang="nl-BE" sz="2000" dirty="0"/>
              <a:t>/</a:t>
            </a:r>
            <a:r>
              <a:rPr lang="nl-BE" sz="2000" dirty="0" err="1"/>
              <a:t>funding</a:t>
            </a:r>
            <a:endParaRPr lang="nl-BE" sz="2000" dirty="0"/>
          </a:p>
          <a:p>
            <a:pPr lvl="1"/>
            <a:r>
              <a:rPr lang="nl-BE" sz="2000" dirty="0"/>
              <a:t>How </a:t>
            </a:r>
            <a:r>
              <a:rPr lang="nl-BE" sz="2000" dirty="0" err="1"/>
              <a:t>much</a:t>
            </a:r>
            <a:r>
              <a:rPr lang="nl-BE" sz="2000" dirty="0"/>
              <a:t> </a:t>
            </a:r>
            <a:r>
              <a:rPr lang="nl-BE" sz="2000" dirty="0" err="1"/>
              <a:t>equity</a:t>
            </a:r>
            <a:r>
              <a:rPr lang="nl-BE" sz="2000" dirty="0"/>
              <a:t> is </a:t>
            </a:r>
            <a:r>
              <a:rPr lang="nl-BE" sz="2000" dirty="0" err="1"/>
              <a:t>there</a:t>
            </a:r>
            <a:r>
              <a:rPr lang="nl-BE" sz="2000" dirty="0"/>
              <a:t>?</a:t>
            </a:r>
          </a:p>
          <a:p>
            <a:pPr lvl="1"/>
            <a:r>
              <a:rPr lang="nl-BE" sz="2000" dirty="0"/>
              <a:t>How </a:t>
            </a:r>
            <a:r>
              <a:rPr lang="nl-BE" sz="2000" dirty="0" err="1"/>
              <a:t>much</a:t>
            </a:r>
            <a:r>
              <a:rPr lang="nl-BE" sz="2000" dirty="0"/>
              <a:t> </a:t>
            </a:r>
            <a:r>
              <a:rPr lang="nl-BE" sz="2000" dirty="0" err="1"/>
              <a:t>debts</a:t>
            </a:r>
            <a:r>
              <a:rPr lang="nl-BE" sz="2000" dirty="0"/>
              <a:t> does </a:t>
            </a:r>
            <a:r>
              <a:rPr lang="nl-BE" sz="2000" dirty="0" err="1"/>
              <a:t>the</a:t>
            </a:r>
            <a:r>
              <a:rPr lang="nl-BE" sz="2000" dirty="0"/>
              <a:t> </a:t>
            </a:r>
            <a:r>
              <a:rPr lang="nl-BE" sz="2000" dirty="0" err="1"/>
              <a:t>organisation</a:t>
            </a:r>
            <a:r>
              <a:rPr lang="nl-BE" sz="2000" dirty="0"/>
              <a:t> have?</a:t>
            </a:r>
          </a:p>
          <a:p>
            <a:r>
              <a:rPr lang="nl-BE" sz="2000" dirty="0" err="1"/>
              <a:t>Which</a:t>
            </a:r>
            <a:r>
              <a:rPr lang="nl-BE" sz="2000" dirty="0"/>
              <a:t> </a:t>
            </a:r>
            <a:r>
              <a:rPr lang="nl-BE" sz="2000" dirty="0" err="1"/>
              <a:t>legal</a:t>
            </a:r>
            <a:r>
              <a:rPr lang="nl-BE" sz="2000" dirty="0"/>
              <a:t> form is </a:t>
            </a:r>
            <a:r>
              <a:rPr lang="nl-BE" sz="2000" dirty="0" err="1"/>
              <a:t>adopted</a:t>
            </a:r>
            <a:r>
              <a:rPr lang="nl-BE" sz="2000" dirty="0"/>
              <a:t>?</a:t>
            </a:r>
          </a:p>
          <a:p>
            <a:r>
              <a:rPr lang="nl-BE" sz="2000" dirty="0" err="1"/>
              <a:t>Composition</a:t>
            </a:r>
            <a:r>
              <a:rPr lang="nl-BE" sz="2000" dirty="0"/>
              <a:t> of </a:t>
            </a:r>
            <a:r>
              <a:rPr lang="nl-BE" sz="2000" dirty="0" err="1"/>
              <a:t>personnel</a:t>
            </a:r>
            <a:r>
              <a:rPr lang="nl-BE" sz="2000" dirty="0"/>
              <a:t>: do </a:t>
            </a:r>
            <a:r>
              <a:rPr lang="nl-BE" sz="2000" dirty="0" err="1"/>
              <a:t>you</a:t>
            </a:r>
            <a:r>
              <a:rPr lang="nl-BE" sz="2000" dirty="0"/>
              <a:t> have </a:t>
            </a:r>
            <a:r>
              <a:rPr lang="nl-BE" sz="2000" dirty="0" err="1"/>
              <a:t>personnel</a:t>
            </a:r>
            <a:r>
              <a:rPr lang="nl-BE" sz="2000" dirty="0"/>
              <a:t>?</a:t>
            </a:r>
          </a:p>
          <a:p>
            <a:r>
              <a:rPr lang="nl-BE" sz="2000" dirty="0"/>
              <a:t>Assets:</a:t>
            </a:r>
          </a:p>
          <a:p>
            <a:pPr lvl="1"/>
            <a:r>
              <a:rPr lang="nl-BE" sz="2000" dirty="0" err="1"/>
              <a:t>Which</a:t>
            </a:r>
            <a:r>
              <a:rPr lang="nl-BE" sz="2000" dirty="0"/>
              <a:t> are </a:t>
            </a:r>
            <a:r>
              <a:rPr lang="nl-BE" sz="2000" dirty="0" err="1"/>
              <a:t>the</a:t>
            </a:r>
            <a:r>
              <a:rPr lang="nl-BE" sz="2000" dirty="0"/>
              <a:t> most important </a:t>
            </a:r>
            <a:r>
              <a:rPr lang="nl-BE" sz="2000" dirty="0" err="1"/>
              <a:t>fixed</a:t>
            </a:r>
            <a:r>
              <a:rPr lang="nl-BE" sz="2000" dirty="0"/>
              <a:t> assets </a:t>
            </a:r>
          </a:p>
          <a:p>
            <a:pPr marL="457200" lvl="1" indent="0">
              <a:buNone/>
            </a:pPr>
            <a:r>
              <a:rPr lang="nl-BE" sz="2000" dirty="0"/>
              <a:t>	(buildings, machines, </a:t>
            </a:r>
            <a:r>
              <a:rPr lang="nl-BE" sz="2000" dirty="0" err="1"/>
              <a:t>technology</a:t>
            </a:r>
            <a:r>
              <a:rPr lang="nl-BE" sz="2000" dirty="0"/>
              <a:t>, …)?</a:t>
            </a:r>
          </a:p>
          <a:p>
            <a:pPr lvl="1"/>
            <a:r>
              <a:rPr lang="nl-BE" sz="2000" dirty="0" err="1"/>
              <a:t>Which</a:t>
            </a:r>
            <a:r>
              <a:rPr lang="nl-BE" sz="2000" dirty="0"/>
              <a:t> are </a:t>
            </a:r>
            <a:r>
              <a:rPr lang="nl-BE" sz="2000" dirty="0" err="1"/>
              <a:t>the</a:t>
            </a:r>
            <a:r>
              <a:rPr lang="nl-BE" sz="2000" dirty="0"/>
              <a:t> most important </a:t>
            </a:r>
            <a:r>
              <a:rPr lang="nl-BE" sz="2000" dirty="0" err="1"/>
              <a:t>current</a:t>
            </a:r>
            <a:r>
              <a:rPr lang="nl-BE" sz="2000" dirty="0"/>
              <a:t> assets (stocks, </a:t>
            </a:r>
            <a:r>
              <a:rPr lang="nl-BE" sz="2000" dirty="0" err="1"/>
              <a:t>liquidity</a:t>
            </a:r>
            <a:r>
              <a:rPr lang="nl-BE" sz="2000" dirty="0"/>
              <a:t>, …)?</a:t>
            </a:r>
          </a:p>
          <a:p>
            <a:r>
              <a:rPr lang="nl-BE" sz="2000" dirty="0"/>
              <a:t>How do </a:t>
            </a:r>
            <a:r>
              <a:rPr lang="nl-BE" sz="2000" dirty="0" err="1"/>
              <a:t>the</a:t>
            </a:r>
            <a:r>
              <a:rPr lang="nl-BE" sz="2000" dirty="0"/>
              <a:t> resources </a:t>
            </a:r>
            <a:r>
              <a:rPr lang="nl-BE" sz="2000" dirty="0" err="1"/>
              <a:t>contribute</a:t>
            </a:r>
            <a:r>
              <a:rPr lang="nl-BE" sz="2000" dirty="0"/>
              <a:t> </a:t>
            </a:r>
            <a:r>
              <a:rPr lang="nl-BE" sz="2000" dirty="0" err="1"/>
              <a:t>to</a:t>
            </a:r>
            <a:r>
              <a:rPr lang="nl-BE" sz="2000" dirty="0"/>
              <a:t> </a:t>
            </a:r>
            <a:r>
              <a:rPr lang="nl-BE" sz="2000" dirty="0" err="1"/>
              <a:t>social</a:t>
            </a:r>
            <a:r>
              <a:rPr lang="nl-BE" sz="2000" dirty="0"/>
              <a:t> impact?</a:t>
            </a:r>
          </a:p>
          <a:p>
            <a:pPr lvl="1"/>
            <a:endParaRPr lang="nl-BE" dirty="0"/>
          </a:p>
        </p:txBody>
      </p:sp>
      <p:sp>
        <p:nvSpPr>
          <p:cNvPr id="3" name="Titel 2"/>
          <p:cNvSpPr>
            <a:spLocks noGrp="1"/>
          </p:cNvSpPr>
          <p:nvPr>
            <p:ph type="title"/>
          </p:nvPr>
        </p:nvSpPr>
        <p:spPr/>
        <p:txBody>
          <a:bodyPr/>
          <a:lstStyle/>
          <a:p>
            <a:r>
              <a:rPr lang="nl-BE" dirty="0"/>
              <a:t>3. HOW ARE YOU GOING TO REALISE THIS? </a:t>
            </a:r>
            <a:br>
              <a:rPr lang="nl-BE" dirty="0"/>
            </a:br>
            <a:r>
              <a:rPr lang="nl-BE" dirty="0"/>
              <a:t>RESOURCES=&gt; HOW?</a:t>
            </a:r>
          </a:p>
        </p:txBody>
      </p:sp>
      <p:pic>
        <p:nvPicPr>
          <p:cNvPr id="4" name="Afbeelding 3"/>
          <p:cNvPicPr>
            <a:picLocks noChangeAspect="1"/>
          </p:cNvPicPr>
          <p:nvPr/>
        </p:nvPicPr>
        <p:blipFill>
          <a:blip r:embed="rId2"/>
          <a:stretch>
            <a:fillRect/>
          </a:stretch>
        </p:blipFill>
        <p:spPr>
          <a:xfrm>
            <a:off x="5882120" y="1573357"/>
            <a:ext cx="3143250" cy="2686050"/>
          </a:xfrm>
          <a:prstGeom prst="rect">
            <a:avLst/>
          </a:prstGeom>
        </p:spPr>
      </p:pic>
      <p:sp>
        <p:nvSpPr>
          <p:cNvPr id="6" name="Tijdelijke aanduiding voor dianummer 5"/>
          <p:cNvSpPr>
            <a:spLocks noGrp="1"/>
          </p:cNvSpPr>
          <p:nvPr>
            <p:ph type="sldNum" sz="quarter" idx="12"/>
          </p:nvPr>
        </p:nvSpPr>
        <p:spPr/>
        <p:txBody>
          <a:bodyPr/>
          <a:lstStyle/>
          <a:p>
            <a:fld id="{26D8BCDC-9EF3-324C-9A1A-77C789016D7D}" type="slidenum">
              <a:rPr lang="nl-NL" smtClean="0"/>
              <a:pPr/>
              <a:t>39</a:t>
            </a:fld>
            <a:endParaRPr lang="nl-NL"/>
          </a:p>
        </p:txBody>
      </p:sp>
      <p:sp>
        <p:nvSpPr>
          <p:cNvPr id="5" name="Tijdelijke aanduiding voor voettekst 4"/>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7" name="Picture 2" descr="Afficher l'image d'origin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53714" y="6086740"/>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07651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stretch>
            <a:fillRect/>
          </a:stretch>
        </p:blipFill>
        <p:spPr>
          <a:xfrm>
            <a:off x="706226" y="145473"/>
            <a:ext cx="7731547" cy="4525963"/>
          </a:xfrm>
          <a:prstGeom prst="rect">
            <a:avLst/>
          </a:prstGeom>
        </p:spPr>
      </p:pic>
      <p:sp>
        <p:nvSpPr>
          <p:cNvPr id="3" name="Titel 2"/>
          <p:cNvSpPr>
            <a:spLocks noGrp="1"/>
          </p:cNvSpPr>
          <p:nvPr>
            <p:ph type="title"/>
          </p:nvPr>
        </p:nvSpPr>
        <p:spPr/>
        <p:txBody>
          <a:bodyPr/>
          <a:lstStyle/>
          <a:p>
            <a:r>
              <a:rPr lang="nl-BE" dirty="0" err="1"/>
              <a:t>Examples</a:t>
            </a:r>
            <a:endParaRPr lang="nl-BE" dirty="0"/>
          </a:p>
        </p:txBody>
      </p:sp>
      <p:sp>
        <p:nvSpPr>
          <p:cNvPr id="5" name="Tijdelijke aanduiding voor dianummer 4"/>
          <p:cNvSpPr>
            <a:spLocks noGrp="1"/>
          </p:cNvSpPr>
          <p:nvPr>
            <p:ph type="sldNum" sz="quarter" idx="12"/>
          </p:nvPr>
        </p:nvSpPr>
        <p:spPr/>
        <p:txBody>
          <a:bodyPr/>
          <a:lstStyle/>
          <a:p>
            <a:fld id="{26D8BCDC-9EF3-324C-9A1A-77C789016D7D}" type="slidenum">
              <a:rPr lang="nl-NL" smtClean="0"/>
              <a:pPr/>
              <a:t>4</a:t>
            </a:fld>
            <a:endParaRPr lang="nl-NL"/>
          </a:p>
        </p:txBody>
      </p:sp>
      <p:sp>
        <p:nvSpPr>
          <p:cNvPr id="2" name="Tijdelijke aanduiding voor voettekst 1"/>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6" name="Picture 2" descr="Afficher l'image d'origin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53714" y="6086740"/>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49329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57200" y="1600200"/>
            <a:ext cx="8229600" cy="4856018"/>
          </a:xfrm>
        </p:spPr>
        <p:txBody>
          <a:bodyPr>
            <a:normAutofit/>
          </a:bodyPr>
          <a:lstStyle/>
          <a:p>
            <a:r>
              <a:rPr lang="nl-BE" sz="2000" dirty="0" err="1"/>
              <a:t>Who</a:t>
            </a:r>
            <a:r>
              <a:rPr lang="nl-BE" sz="2000" dirty="0"/>
              <a:t> are </a:t>
            </a:r>
            <a:r>
              <a:rPr lang="nl-BE" sz="2000" dirty="0" err="1"/>
              <a:t>the</a:t>
            </a:r>
            <a:r>
              <a:rPr lang="nl-BE" sz="2000" dirty="0"/>
              <a:t> most important stakeholders?</a:t>
            </a:r>
          </a:p>
          <a:p>
            <a:r>
              <a:rPr lang="nl-BE" sz="2000" dirty="0"/>
              <a:t>How does </a:t>
            </a:r>
            <a:r>
              <a:rPr lang="nl-BE" sz="2000" dirty="0" err="1"/>
              <a:t>the</a:t>
            </a:r>
            <a:r>
              <a:rPr lang="nl-BE" sz="2000" dirty="0"/>
              <a:t> </a:t>
            </a:r>
            <a:r>
              <a:rPr lang="nl-BE" sz="2000" dirty="0" err="1"/>
              <a:t>organisation</a:t>
            </a:r>
            <a:r>
              <a:rPr lang="nl-BE" sz="2000" dirty="0"/>
              <a:t> </a:t>
            </a:r>
            <a:r>
              <a:rPr lang="nl-BE" sz="2000" dirty="0" err="1"/>
              <a:t>pay</a:t>
            </a:r>
            <a:r>
              <a:rPr lang="nl-BE" sz="2000" dirty="0"/>
              <a:t> attention </a:t>
            </a:r>
            <a:r>
              <a:rPr lang="nl-BE" sz="2000" dirty="0" err="1"/>
              <a:t>to</a:t>
            </a:r>
            <a:r>
              <a:rPr lang="nl-BE" sz="2000" dirty="0"/>
              <a:t> </a:t>
            </a:r>
            <a:r>
              <a:rPr lang="nl-BE" sz="2000" dirty="0" err="1"/>
              <a:t>contacts</a:t>
            </a:r>
            <a:r>
              <a:rPr lang="nl-BE" sz="2000" dirty="0"/>
              <a:t> </a:t>
            </a:r>
            <a:r>
              <a:rPr lang="nl-BE" sz="2000" dirty="0" err="1"/>
              <a:t>with</a:t>
            </a:r>
            <a:r>
              <a:rPr lang="nl-BE" sz="2000" dirty="0"/>
              <a:t> </a:t>
            </a:r>
            <a:r>
              <a:rPr lang="nl-BE" sz="2000" dirty="0" err="1"/>
              <a:t>external</a:t>
            </a:r>
            <a:r>
              <a:rPr lang="nl-BE" sz="2000" dirty="0"/>
              <a:t> stakeholders/partners?</a:t>
            </a:r>
          </a:p>
          <a:p>
            <a:pPr lvl="1"/>
            <a:r>
              <a:rPr lang="nl-BE" sz="2000" dirty="0" err="1"/>
              <a:t>Customers</a:t>
            </a:r>
            <a:endParaRPr lang="nl-BE" sz="2000" dirty="0"/>
          </a:p>
          <a:p>
            <a:pPr lvl="1"/>
            <a:r>
              <a:rPr lang="nl-BE" sz="2000" dirty="0"/>
              <a:t>Suppliers</a:t>
            </a:r>
          </a:p>
          <a:p>
            <a:pPr lvl="1"/>
            <a:r>
              <a:rPr lang="nl-BE" sz="2000" dirty="0" err="1"/>
              <a:t>Local</a:t>
            </a:r>
            <a:r>
              <a:rPr lang="nl-BE" sz="2000" dirty="0"/>
              <a:t> community</a:t>
            </a:r>
          </a:p>
          <a:p>
            <a:pPr lvl="1"/>
            <a:r>
              <a:rPr lang="nl-BE" sz="2000" dirty="0"/>
              <a:t>Interest </a:t>
            </a:r>
            <a:r>
              <a:rPr lang="nl-BE" sz="2000" dirty="0" err="1"/>
              <a:t>groups</a:t>
            </a:r>
            <a:endParaRPr lang="nl-BE" sz="2000" dirty="0"/>
          </a:p>
          <a:p>
            <a:pPr lvl="1"/>
            <a:r>
              <a:rPr lang="nl-BE" sz="2000" dirty="0"/>
              <a:t>…</a:t>
            </a:r>
          </a:p>
          <a:p>
            <a:pPr lvl="1"/>
            <a:endParaRPr lang="nl-BE" sz="2000" dirty="0"/>
          </a:p>
          <a:p>
            <a:r>
              <a:rPr lang="nl-BE" sz="2000" dirty="0"/>
              <a:t>Partnerships</a:t>
            </a:r>
          </a:p>
          <a:p>
            <a:pPr lvl="1"/>
            <a:r>
              <a:rPr lang="nl-BE" sz="2000" dirty="0" err="1"/>
              <a:t>Which</a:t>
            </a:r>
            <a:r>
              <a:rPr lang="nl-BE" sz="2000" dirty="0"/>
              <a:t> </a:t>
            </a:r>
            <a:r>
              <a:rPr lang="nl-BE" sz="2000" dirty="0" err="1"/>
              <a:t>ones</a:t>
            </a:r>
            <a:r>
              <a:rPr lang="nl-BE" sz="2000" dirty="0"/>
              <a:t> are </a:t>
            </a:r>
            <a:r>
              <a:rPr lang="nl-BE" sz="2000" dirty="0" err="1"/>
              <a:t>the</a:t>
            </a:r>
            <a:r>
              <a:rPr lang="nl-BE" sz="2000" dirty="0"/>
              <a:t> most important </a:t>
            </a:r>
            <a:r>
              <a:rPr lang="nl-BE" sz="2000" dirty="0" err="1"/>
              <a:t>ones</a:t>
            </a:r>
            <a:r>
              <a:rPr lang="nl-BE" sz="2000" dirty="0"/>
              <a:t> </a:t>
            </a:r>
            <a:r>
              <a:rPr lang="nl-BE" sz="2000" dirty="0" err="1"/>
              <a:t>and</a:t>
            </a:r>
            <a:r>
              <a:rPr lang="nl-BE" sz="2000" dirty="0"/>
              <a:t> </a:t>
            </a:r>
            <a:r>
              <a:rPr lang="nl-BE" sz="2000" dirty="0" err="1"/>
              <a:t>why</a:t>
            </a:r>
            <a:r>
              <a:rPr lang="nl-BE" sz="2000" dirty="0"/>
              <a:t>?</a:t>
            </a:r>
          </a:p>
          <a:p>
            <a:pPr lvl="1"/>
            <a:r>
              <a:rPr lang="nl-BE" sz="2000" dirty="0" err="1"/>
              <a:t>Which</a:t>
            </a:r>
            <a:r>
              <a:rPr lang="nl-BE" sz="2000" dirty="0"/>
              <a:t> </a:t>
            </a:r>
            <a:r>
              <a:rPr lang="nl-BE" sz="2000" dirty="0" err="1"/>
              <a:t>contacts</a:t>
            </a:r>
            <a:r>
              <a:rPr lang="nl-BE" sz="2000" dirty="0"/>
              <a:t> </a:t>
            </a:r>
            <a:r>
              <a:rPr lang="nl-BE" sz="2000" dirty="0" err="1"/>
              <a:t>contribute</a:t>
            </a:r>
            <a:r>
              <a:rPr lang="nl-BE" sz="2000" dirty="0"/>
              <a:t> most </a:t>
            </a:r>
            <a:r>
              <a:rPr lang="nl-BE" sz="2000" dirty="0" err="1"/>
              <a:t>to</a:t>
            </a:r>
            <a:r>
              <a:rPr lang="nl-BE" sz="2000" dirty="0"/>
              <a:t> </a:t>
            </a:r>
            <a:r>
              <a:rPr lang="nl-BE" sz="2000" dirty="0" err="1"/>
              <a:t>the</a:t>
            </a:r>
            <a:r>
              <a:rPr lang="nl-BE" sz="2000" dirty="0"/>
              <a:t> </a:t>
            </a:r>
            <a:r>
              <a:rPr lang="nl-BE" sz="2000" dirty="0" err="1"/>
              <a:t>social</a:t>
            </a:r>
            <a:r>
              <a:rPr lang="nl-BE" sz="2000" dirty="0"/>
              <a:t> impact?</a:t>
            </a:r>
          </a:p>
        </p:txBody>
      </p:sp>
      <p:sp>
        <p:nvSpPr>
          <p:cNvPr id="3" name="Titel 2"/>
          <p:cNvSpPr>
            <a:spLocks noGrp="1"/>
          </p:cNvSpPr>
          <p:nvPr>
            <p:ph type="title"/>
          </p:nvPr>
        </p:nvSpPr>
        <p:spPr/>
        <p:txBody>
          <a:bodyPr/>
          <a:lstStyle/>
          <a:p>
            <a:r>
              <a:rPr lang="nl-BE" dirty="0"/>
              <a:t>4. STAKEHOLDERS AND PARTNERS</a:t>
            </a:r>
          </a:p>
        </p:txBody>
      </p:sp>
      <p:pic>
        <p:nvPicPr>
          <p:cNvPr id="4" name="Afbeelding 3"/>
          <p:cNvPicPr>
            <a:picLocks noChangeAspect="1"/>
          </p:cNvPicPr>
          <p:nvPr/>
        </p:nvPicPr>
        <p:blipFill>
          <a:blip r:embed="rId2"/>
          <a:stretch>
            <a:fillRect/>
          </a:stretch>
        </p:blipFill>
        <p:spPr>
          <a:xfrm>
            <a:off x="5170921" y="2349500"/>
            <a:ext cx="3077152" cy="2868924"/>
          </a:xfrm>
          <a:prstGeom prst="rect">
            <a:avLst/>
          </a:prstGeom>
        </p:spPr>
      </p:pic>
      <p:sp>
        <p:nvSpPr>
          <p:cNvPr id="6" name="Tijdelijke aanduiding voor dianummer 5"/>
          <p:cNvSpPr>
            <a:spLocks noGrp="1"/>
          </p:cNvSpPr>
          <p:nvPr>
            <p:ph type="sldNum" sz="quarter" idx="12"/>
          </p:nvPr>
        </p:nvSpPr>
        <p:spPr/>
        <p:txBody>
          <a:bodyPr/>
          <a:lstStyle/>
          <a:p>
            <a:fld id="{26D8BCDC-9EF3-324C-9A1A-77C789016D7D}" type="slidenum">
              <a:rPr lang="nl-NL" smtClean="0"/>
              <a:pPr/>
              <a:t>40</a:t>
            </a:fld>
            <a:endParaRPr lang="nl-NL"/>
          </a:p>
        </p:txBody>
      </p:sp>
      <p:sp>
        <p:nvSpPr>
          <p:cNvPr id="5" name="Tijdelijke aanduiding voor voettekst 4"/>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7" name="Picture 2" descr="Afficher l'image d'origin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53714" y="6086740"/>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62319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57200" y="1600200"/>
            <a:ext cx="6617855" cy="4754418"/>
          </a:xfrm>
        </p:spPr>
        <p:txBody>
          <a:bodyPr>
            <a:normAutofit/>
          </a:bodyPr>
          <a:lstStyle/>
          <a:p>
            <a:pPr marL="457200" indent="-457200">
              <a:buAutoNum type="arabicPeriod"/>
            </a:pPr>
            <a:r>
              <a:rPr lang="nl-BE" sz="2000" dirty="0" err="1"/>
              <a:t>Production</a:t>
            </a:r>
            <a:r>
              <a:rPr lang="nl-BE" sz="2000" dirty="0"/>
              <a:t> policy </a:t>
            </a:r>
            <a:r>
              <a:rPr lang="nl-BE" sz="2000" dirty="0" err="1"/>
              <a:t>and</a:t>
            </a:r>
            <a:r>
              <a:rPr lang="nl-BE" sz="2000" dirty="0"/>
              <a:t> </a:t>
            </a:r>
            <a:r>
              <a:rPr lang="nl-BE" sz="2000" dirty="0" err="1"/>
              <a:t>processes</a:t>
            </a:r>
            <a:endParaRPr lang="nl-BE" sz="2000" dirty="0"/>
          </a:p>
          <a:p>
            <a:pPr lvl="1"/>
            <a:r>
              <a:rPr lang="nl-BE" sz="2000" dirty="0"/>
              <a:t>How is a product/service/</a:t>
            </a:r>
            <a:r>
              <a:rPr lang="nl-BE" sz="2000" dirty="0" err="1"/>
              <a:t>activity</a:t>
            </a:r>
            <a:r>
              <a:rPr lang="nl-BE" sz="2000" dirty="0"/>
              <a:t> </a:t>
            </a:r>
            <a:r>
              <a:rPr lang="nl-BE" sz="2000" dirty="0" err="1"/>
              <a:t>achieved</a:t>
            </a:r>
            <a:r>
              <a:rPr lang="nl-BE" sz="2000" dirty="0"/>
              <a:t>?</a:t>
            </a:r>
          </a:p>
          <a:p>
            <a:pPr lvl="1"/>
            <a:r>
              <a:rPr lang="nl-BE" sz="2000" dirty="0"/>
              <a:t>Are </a:t>
            </a:r>
            <a:r>
              <a:rPr lang="nl-BE" sz="2000" dirty="0" err="1"/>
              <a:t>social</a:t>
            </a:r>
            <a:r>
              <a:rPr lang="nl-BE" sz="2000" dirty="0"/>
              <a:t> </a:t>
            </a:r>
            <a:r>
              <a:rPr lang="nl-BE" sz="2000" dirty="0" err="1"/>
              <a:t>and</a:t>
            </a:r>
            <a:r>
              <a:rPr lang="nl-BE" sz="2000" dirty="0"/>
              <a:t> </a:t>
            </a:r>
            <a:r>
              <a:rPr lang="nl-BE" sz="2000" dirty="0" err="1"/>
              <a:t>environmental</a:t>
            </a:r>
            <a:r>
              <a:rPr lang="nl-BE" sz="2000" dirty="0"/>
              <a:t> </a:t>
            </a:r>
            <a:r>
              <a:rPr lang="nl-BE" sz="2000" dirty="0" err="1"/>
              <a:t>effects</a:t>
            </a:r>
            <a:r>
              <a:rPr lang="nl-BE" sz="2000" dirty="0"/>
              <a:t> taken </a:t>
            </a:r>
            <a:r>
              <a:rPr lang="nl-BE" sz="2000" dirty="0" err="1"/>
              <a:t>into</a:t>
            </a:r>
            <a:r>
              <a:rPr lang="nl-BE" sz="2000" dirty="0"/>
              <a:t> account?</a:t>
            </a:r>
          </a:p>
          <a:p>
            <a:pPr lvl="1"/>
            <a:r>
              <a:rPr lang="nl-BE" sz="2000" dirty="0"/>
              <a:t>Are </a:t>
            </a:r>
            <a:r>
              <a:rPr lang="nl-BE" sz="2000" dirty="0" err="1"/>
              <a:t>products</a:t>
            </a:r>
            <a:r>
              <a:rPr lang="nl-BE" sz="2000" dirty="0"/>
              <a:t> </a:t>
            </a:r>
            <a:r>
              <a:rPr lang="nl-BE" sz="2000" dirty="0" err="1"/>
              <a:t>and</a:t>
            </a:r>
            <a:r>
              <a:rPr lang="nl-BE" sz="2000" dirty="0"/>
              <a:t>/or </a:t>
            </a:r>
            <a:r>
              <a:rPr lang="nl-BE" sz="2000" dirty="0" err="1"/>
              <a:t>packaging</a:t>
            </a:r>
            <a:r>
              <a:rPr lang="nl-BE" sz="2000" dirty="0"/>
              <a:t>  </a:t>
            </a:r>
            <a:r>
              <a:rPr lang="nl-BE" sz="2000" dirty="0" err="1"/>
              <a:t>recyclable</a:t>
            </a:r>
            <a:r>
              <a:rPr lang="nl-BE" sz="2000" dirty="0"/>
              <a:t>/</a:t>
            </a:r>
            <a:r>
              <a:rPr lang="nl-BE" sz="2000" dirty="0" err="1"/>
              <a:t>reusable</a:t>
            </a:r>
            <a:r>
              <a:rPr lang="nl-BE" sz="2000" dirty="0"/>
              <a:t>?</a:t>
            </a:r>
          </a:p>
          <a:p>
            <a:pPr lvl="1"/>
            <a:endParaRPr lang="nl-BE" sz="2000" dirty="0"/>
          </a:p>
          <a:p>
            <a:pPr marL="514350" indent="-457200">
              <a:buFont typeface="+mj-lt"/>
              <a:buAutoNum type="arabicPeriod"/>
            </a:pPr>
            <a:r>
              <a:rPr lang="nl-BE" sz="2000" dirty="0"/>
              <a:t>Sales </a:t>
            </a:r>
            <a:r>
              <a:rPr lang="nl-BE" sz="2000" dirty="0" err="1"/>
              <a:t>processes</a:t>
            </a:r>
            <a:endParaRPr lang="nl-BE" sz="2000" dirty="0"/>
          </a:p>
          <a:p>
            <a:pPr lvl="1"/>
            <a:r>
              <a:rPr lang="nl-BE" sz="2000" dirty="0" err="1"/>
              <a:t>Which</a:t>
            </a:r>
            <a:r>
              <a:rPr lang="nl-BE" sz="2000" dirty="0"/>
              <a:t> way are </a:t>
            </a:r>
            <a:r>
              <a:rPr lang="nl-BE" sz="2000" dirty="0" err="1"/>
              <a:t>products</a:t>
            </a:r>
            <a:r>
              <a:rPr lang="nl-BE" sz="2000" dirty="0"/>
              <a:t>/services </a:t>
            </a:r>
            <a:r>
              <a:rPr lang="nl-BE" sz="2000" dirty="0" err="1"/>
              <a:t>offered</a:t>
            </a:r>
            <a:r>
              <a:rPr lang="nl-BE" sz="2000" dirty="0"/>
              <a:t> </a:t>
            </a:r>
            <a:r>
              <a:rPr lang="nl-BE" sz="2000" dirty="0" err="1"/>
              <a:t>to</a:t>
            </a:r>
            <a:r>
              <a:rPr lang="nl-BE" sz="2000" dirty="0"/>
              <a:t> </a:t>
            </a:r>
            <a:r>
              <a:rPr lang="nl-BE" sz="2000" dirty="0" err="1"/>
              <a:t>the</a:t>
            </a:r>
            <a:r>
              <a:rPr lang="nl-BE" sz="2000" dirty="0"/>
              <a:t> </a:t>
            </a:r>
            <a:r>
              <a:rPr lang="nl-BE" sz="2000" dirty="0" err="1"/>
              <a:t>customers</a:t>
            </a:r>
            <a:r>
              <a:rPr lang="nl-BE" sz="2000" dirty="0"/>
              <a:t>?</a:t>
            </a:r>
          </a:p>
          <a:p>
            <a:pPr lvl="1"/>
            <a:r>
              <a:rPr lang="nl-BE" sz="2000" dirty="0" err="1"/>
              <a:t>Which</a:t>
            </a:r>
            <a:r>
              <a:rPr lang="nl-BE" sz="2000" dirty="0"/>
              <a:t> </a:t>
            </a:r>
            <a:r>
              <a:rPr lang="nl-BE" sz="2000" dirty="0" err="1"/>
              <a:t>channels</a:t>
            </a:r>
            <a:r>
              <a:rPr lang="nl-BE" sz="2000" dirty="0"/>
              <a:t> of </a:t>
            </a:r>
            <a:r>
              <a:rPr lang="nl-BE" sz="2000" dirty="0" err="1"/>
              <a:t>distribution</a:t>
            </a:r>
            <a:r>
              <a:rPr lang="nl-BE" sz="2000" dirty="0"/>
              <a:t> are </a:t>
            </a:r>
            <a:r>
              <a:rPr lang="nl-BE" sz="2000" dirty="0" err="1"/>
              <a:t>being</a:t>
            </a:r>
            <a:r>
              <a:rPr lang="nl-BE" sz="2000" dirty="0"/>
              <a:t> </a:t>
            </a:r>
            <a:r>
              <a:rPr lang="nl-BE" sz="2000" dirty="0" err="1"/>
              <a:t>used</a:t>
            </a:r>
            <a:r>
              <a:rPr lang="nl-BE" sz="2000" dirty="0"/>
              <a:t>?</a:t>
            </a:r>
          </a:p>
          <a:p>
            <a:pPr lvl="1"/>
            <a:r>
              <a:rPr lang="nl-BE" sz="2000" dirty="0" err="1"/>
              <a:t>To</a:t>
            </a:r>
            <a:r>
              <a:rPr lang="nl-BE" sz="2000" dirty="0"/>
              <a:t> </a:t>
            </a:r>
            <a:r>
              <a:rPr lang="nl-BE" sz="2000" dirty="0" err="1"/>
              <a:t>what</a:t>
            </a:r>
            <a:r>
              <a:rPr lang="nl-BE" sz="2000" dirty="0"/>
              <a:t> </a:t>
            </a:r>
            <a:r>
              <a:rPr lang="nl-BE" sz="2000" dirty="0" err="1"/>
              <a:t>extent</a:t>
            </a:r>
            <a:r>
              <a:rPr lang="nl-BE" sz="2000" dirty="0"/>
              <a:t> are energy </a:t>
            </a:r>
            <a:r>
              <a:rPr lang="nl-BE" sz="2000" dirty="0" err="1"/>
              <a:t>and</a:t>
            </a:r>
            <a:r>
              <a:rPr lang="nl-BE" sz="2000" dirty="0"/>
              <a:t> </a:t>
            </a:r>
            <a:r>
              <a:rPr lang="nl-BE" sz="2000" dirty="0" err="1"/>
              <a:t>environmental</a:t>
            </a:r>
            <a:r>
              <a:rPr lang="nl-BE" sz="2000" dirty="0"/>
              <a:t> impact taken </a:t>
            </a:r>
            <a:r>
              <a:rPr lang="nl-BE" sz="2000" dirty="0" err="1"/>
              <a:t>into</a:t>
            </a:r>
            <a:r>
              <a:rPr lang="nl-BE" sz="2000" dirty="0"/>
              <a:t> account?</a:t>
            </a:r>
          </a:p>
          <a:p>
            <a:pPr marL="457200" lvl="1" indent="0">
              <a:buNone/>
            </a:pPr>
            <a:endParaRPr lang="nl-BE" dirty="0"/>
          </a:p>
        </p:txBody>
      </p:sp>
      <p:sp>
        <p:nvSpPr>
          <p:cNvPr id="3" name="Titel 2"/>
          <p:cNvSpPr>
            <a:spLocks noGrp="1"/>
          </p:cNvSpPr>
          <p:nvPr>
            <p:ph type="title"/>
          </p:nvPr>
        </p:nvSpPr>
        <p:spPr/>
        <p:txBody>
          <a:bodyPr/>
          <a:lstStyle/>
          <a:p>
            <a:r>
              <a:rPr lang="nl-BE" dirty="0"/>
              <a:t>5. PROCESSES AND POLICIES</a:t>
            </a:r>
          </a:p>
        </p:txBody>
      </p:sp>
      <p:pic>
        <p:nvPicPr>
          <p:cNvPr id="4" name="Afbeelding 3"/>
          <p:cNvPicPr>
            <a:picLocks noChangeAspect="1"/>
          </p:cNvPicPr>
          <p:nvPr/>
        </p:nvPicPr>
        <p:blipFill>
          <a:blip r:embed="rId2"/>
          <a:stretch>
            <a:fillRect/>
          </a:stretch>
        </p:blipFill>
        <p:spPr>
          <a:xfrm>
            <a:off x="6201929" y="1600200"/>
            <a:ext cx="2762250" cy="2571750"/>
          </a:xfrm>
          <a:prstGeom prst="rect">
            <a:avLst/>
          </a:prstGeom>
        </p:spPr>
      </p:pic>
      <p:sp>
        <p:nvSpPr>
          <p:cNvPr id="6" name="Tijdelijke aanduiding voor dianummer 5"/>
          <p:cNvSpPr>
            <a:spLocks noGrp="1"/>
          </p:cNvSpPr>
          <p:nvPr>
            <p:ph type="sldNum" sz="quarter" idx="12"/>
          </p:nvPr>
        </p:nvSpPr>
        <p:spPr/>
        <p:txBody>
          <a:bodyPr/>
          <a:lstStyle/>
          <a:p>
            <a:fld id="{26D8BCDC-9EF3-324C-9A1A-77C789016D7D}" type="slidenum">
              <a:rPr lang="nl-NL" smtClean="0"/>
              <a:pPr/>
              <a:t>41</a:t>
            </a:fld>
            <a:endParaRPr lang="nl-NL"/>
          </a:p>
        </p:txBody>
      </p:sp>
      <p:sp>
        <p:nvSpPr>
          <p:cNvPr id="5" name="Tijdelijke aanduiding voor voettekst 4"/>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7" name="Picture 2" descr="Afficher l'image d'origin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53714" y="6086740"/>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05059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61636" y="1639455"/>
            <a:ext cx="7088909" cy="4862945"/>
          </a:xfrm>
        </p:spPr>
        <p:txBody>
          <a:bodyPr>
            <a:normAutofit fontScale="92500" lnSpcReduction="20000"/>
          </a:bodyPr>
          <a:lstStyle/>
          <a:p>
            <a:pPr marL="457200" indent="-457200">
              <a:buFont typeface="+mj-lt"/>
              <a:buAutoNum type="arabicPeriod" startAt="3"/>
            </a:pPr>
            <a:r>
              <a:rPr lang="nl-BE" sz="2200" dirty="0" err="1"/>
              <a:t>Logistics</a:t>
            </a:r>
            <a:r>
              <a:rPr lang="nl-BE" sz="2200" dirty="0"/>
              <a:t> policy </a:t>
            </a:r>
            <a:r>
              <a:rPr lang="nl-BE" sz="2200" dirty="0" err="1"/>
              <a:t>and</a:t>
            </a:r>
            <a:r>
              <a:rPr lang="nl-BE" sz="2200" dirty="0"/>
              <a:t> </a:t>
            </a:r>
            <a:r>
              <a:rPr lang="nl-BE" sz="2200" dirty="0" err="1"/>
              <a:t>processes</a:t>
            </a:r>
            <a:endParaRPr lang="nl-BE" sz="2200" dirty="0"/>
          </a:p>
          <a:p>
            <a:pPr lvl="1"/>
            <a:r>
              <a:rPr lang="nl-BE" sz="2200" dirty="0"/>
              <a:t>	</a:t>
            </a:r>
            <a:r>
              <a:rPr lang="nl-BE" sz="2200" dirty="0" err="1"/>
              <a:t>which</a:t>
            </a:r>
            <a:r>
              <a:rPr lang="nl-BE" sz="2200" dirty="0"/>
              <a:t> means of transport are </a:t>
            </a:r>
            <a:r>
              <a:rPr lang="nl-BE" sz="2200" dirty="0" err="1"/>
              <a:t>needed</a:t>
            </a:r>
            <a:r>
              <a:rPr lang="nl-BE" sz="2200" dirty="0"/>
              <a:t>?</a:t>
            </a:r>
          </a:p>
          <a:p>
            <a:pPr lvl="1"/>
            <a:r>
              <a:rPr lang="nl-BE" sz="2200" dirty="0" err="1"/>
              <a:t>To</a:t>
            </a:r>
            <a:r>
              <a:rPr lang="nl-BE" sz="2200" dirty="0"/>
              <a:t> </a:t>
            </a:r>
            <a:r>
              <a:rPr lang="nl-BE" sz="2200" dirty="0" err="1"/>
              <a:t>what</a:t>
            </a:r>
            <a:r>
              <a:rPr lang="nl-BE" sz="2200" dirty="0"/>
              <a:t> </a:t>
            </a:r>
            <a:r>
              <a:rPr lang="nl-BE" sz="2200" dirty="0" err="1"/>
              <a:t>extent</a:t>
            </a:r>
            <a:r>
              <a:rPr lang="nl-BE" sz="2200" dirty="0"/>
              <a:t> are energy </a:t>
            </a:r>
            <a:r>
              <a:rPr lang="nl-BE" sz="2200" dirty="0" err="1"/>
              <a:t>and</a:t>
            </a:r>
            <a:r>
              <a:rPr lang="nl-BE" sz="2200" dirty="0"/>
              <a:t> </a:t>
            </a:r>
            <a:r>
              <a:rPr lang="nl-BE" sz="2200" dirty="0" err="1"/>
              <a:t>environmental</a:t>
            </a:r>
            <a:r>
              <a:rPr lang="nl-BE" sz="2200" dirty="0"/>
              <a:t> </a:t>
            </a:r>
          </a:p>
          <a:p>
            <a:pPr marL="457200" lvl="1" indent="0">
              <a:buNone/>
            </a:pPr>
            <a:r>
              <a:rPr lang="nl-BE" sz="2200" dirty="0"/>
              <a:t>	impact taken </a:t>
            </a:r>
            <a:r>
              <a:rPr lang="nl-BE" sz="2200" dirty="0" err="1"/>
              <a:t>into</a:t>
            </a:r>
            <a:r>
              <a:rPr lang="nl-BE" sz="2200" dirty="0"/>
              <a:t> account?</a:t>
            </a:r>
          </a:p>
          <a:p>
            <a:pPr lvl="1"/>
            <a:endParaRPr lang="nl-BE" sz="2200" dirty="0"/>
          </a:p>
          <a:p>
            <a:pPr marL="457200" indent="-457200">
              <a:buFont typeface="+mj-lt"/>
              <a:buAutoNum type="arabicPeriod" startAt="4"/>
            </a:pPr>
            <a:r>
              <a:rPr lang="nl-BE" sz="2200" dirty="0"/>
              <a:t>HR-policy </a:t>
            </a:r>
            <a:r>
              <a:rPr lang="nl-BE" sz="2200" dirty="0" err="1"/>
              <a:t>and</a:t>
            </a:r>
            <a:r>
              <a:rPr lang="nl-BE" sz="2200" dirty="0"/>
              <a:t> </a:t>
            </a:r>
            <a:r>
              <a:rPr lang="nl-BE" sz="2200" dirty="0" err="1"/>
              <a:t>processes</a:t>
            </a:r>
            <a:endParaRPr lang="nl-BE" sz="2200" dirty="0"/>
          </a:p>
          <a:p>
            <a:pPr lvl="1"/>
            <a:r>
              <a:rPr lang="nl-BE" sz="2200" dirty="0"/>
              <a:t>How is </a:t>
            </a:r>
            <a:r>
              <a:rPr lang="nl-BE" sz="2200" dirty="0" err="1"/>
              <a:t>the</a:t>
            </a:r>
            <a:r>
              <a:rPr lang="nl-BE" sz="2200" dirty="0"/>
              <a:t> company </a:t>
            </a:r>
            <a:r>
              <a:rPr lang="nl-BE" sz="2200" dirty="0" err="1"/>
              <a:t>organised</a:t>
            </a:r>
            <a:r>
              <a:rPr lang="nl-BE" sz="2200" dirty="0"/>
              <a:t>?</a:t>
            </a:r>
          </a:p>
          <a:p>
            <a:pPr lvl="1"/>
            <a:r>
              <a:rPr lang="nl-BE" sz="2200" dirty="0"/>
              <a:t>Is </a:t>
            </a:r>
            <a:r>
              <a:rPr lang="nl-BE" sz="2200" dirty="0" err="1"/>
              <a:t>the</a:t>
            </a:r>
            <a:r>
              <a:rPr lang="nl-BE" sz="2200" dirty="0"/>
              <a:t> </a:t>
            </a:r>
            <a:r>
              <a:rPr lang="nl-BE" sz="2200" dirty="0" err="1"/>
              <a:t>organisation</a:t>
            </a:r>
            <a:r>
              <a:rPr lang="nl-BE" sz="2200" dirty="0"/>
              <a:t> control or empowerment </a:t>
            </a:r>
            <a:r>
              <a:rPr lang="nl-BE" sz="2200" dirty="0" err="1"/>
              <a:t>oriented</a:t>
            </a:r>
            <a:r>
              <a:rPr lang="nl-BE" sz="2200" dirty="0"/>
              <a:t>?</a:t>
            </a:r>
          </a:p>
          <a:p>
            <a:pPr lvl="1"/>
            <a:r>
              <a:rPr lang="nl-BE" sz="2200" dirty="0" err="1"/>
              <a:t>To</a:t>
            </a:r>
            <a:r>
              <a:rPr lang="nl-BE" sz="2200" dirty="0"/>
              <a:t> </a:t>
            </a:r>
            <a:r>
              <a:rPr lang="nl-BE" sz="2200" dirty="0" err="1"/>
              <a:t>what</a:t>
            </a:r>
            <a:r>
              <a:rPr lang="nl-BE" sz="2200" dirty="0"/>
              <a:t> </a:t>
            </a:r>
            <a:r>
              <a:rPr lang="nl-BE" sz="2200" dirty="0" err="1"/>
              <a:t>extent</a:t>
            </a:r>
            <a:r>
              <a:rPr lang="nl-BE" sz="2200" dirty="0"/>
              <a:t> does </a:t>
            </a:r>
            <a:r>
              <a:rPr lang="nl-BE" sz="2200" dirty="0" err="1"/>
              <a:t>the</a:t>
            </a:r>
            <a:r>
              <a:rPr lang="nl-BE" sz="2200" dirty="0"/>
              <a:t> </a:t>
            </a:r>
            <a:r>
              <a:rPr lang="nl-BE" sz="2200" dirty="0" err="1"/>
              <a:t>organisation</a:t>
            </a:r>
            <a:r>
              <a:rPr lang="nl-BE" sz="2200" dirty="0"/>
              <a:t> </a:t>
            </a:r>
            <a:r>
              <a:rPr lang="nl-BE" sz="2200" dirty="0" err="1"/>
              <a:t>pay</a:t>
            </a:r>
            <a:r>
              <a:rPr lang="nl-BE" sz="2200" dirty="0"/>
              <a:t> attention </a:t>
            </a:r>
            <a:r>
              <a:rPr lang="nl-BE" sz="2200" dirty="0" err="1"/>
              <a:t>to</a:t>
            </a:r>
            <a:r>
              <a:rPr lang="nl-BE" sz="2200" dirty="0"/>
              <a:t> </a:t>
            </a:r>
            <a:r>
              <a:rPr lang="nl-BE" sz="2200" dirty="0" err="1"/>
              <a:t>democratic</a:t>
            </a:r>
            <a:r>
              <a:rPr lang="nl-BE" sz="2200" dirty="0"/>
              <a:t> </a:t>
            </a:r>
            <a:r>
              <a:rPr lang="nl-BE" sz="2200" dirty="0" err="1"/>
              <a:t>decision</a:t>
            </a:r>
            <a:r>
              <a:rPr lang="nl-BE" sz="2200" dirty="0"/>
              <a:t> making?</a:t>
            </a:r>
          </a:p>
          <a:p>
            <a:pPr lvl="1"/>
            <a:r>
              <a:rPr lang="nl-BE" sz="2200" dirty="0" err="1"/>
              <a:t>What</a:t>
            </a:r>
            <a:r>
              <a:rPr lang="nl-BE" sz="2200" dirty="0"/>
              <a:t> does </a:t>
            </a:r>
            <a:r>
              <a:rPr lang="nl-BE" sz="2200" dirty="0" err="1"/>
              <a:t>the</a:t>
            </a:r>
            <a:r>
              <a:rPr lang="nl-BE" sz="2200" dirty="0"/>
              <a:t> training policy look like?</a:t>
            </a:r>
          </a:p>
          <a:p>
            <a:pPr lvl="1"/>
            <a:r>
              <a:rPr lang="nl-BE" sz="2200" dirty="0"/>
              <a:t>How does </a:t>
            </a:r>
            <a:r>
              <a:rPr lang="nl-BE" sz="2200" dirty="0" err="1"/>
              <a:t>the</a:t>
            </a:r>
            <a:r>
              <a:rPr lang="nl-BE" sz="2200" dirty="0"/>
              <a:t> </a:t>
            </a:r>
            <a:r>
              <a:rPr lang="nl-BE" sz="2200" dirty="0" err="1"/>
              <a:t>organisational</a:t>
            </a:r>
            <a:r>
              <a:rPr lang="nl-BE" sz="2200" dirty="0"/>
              <a:t> model </a:t>
            </a:r>
            <a:r>
              <a:rPr lang="nl-BE" sz="2200" dirty="0" err="1"/>
              <a:t>contribute</a:t>
            </a:r>
            <a:r>
              <a:rPr lang="nl-BE" sz="2200" dirty="0"/>
              <a:t> </a:t>
            </a:r>
            <a:r>
              <a:rPr lang="nl-BE" sz="2200" dirty="0" err="1"/>
              <a:t>to</a:t>
            </a:r>
            <a:r>
              <a:rPr lang="nl-BE" sz="2200" dirty="0"/>
              <a:t> </a:t>
            </a:r>
            <a:r>
              <a:rPr lang="nl-BE" sz="2200" dirty="0" err="1"/>
              <a:t>the</a:t>
            </a:r>
            <a:r>
              <a:rPr lang="nl-BE" sz="2200" dirty="0"/>
              <a:t> </a:t>
            </a:r>
            <a:r>
              <a:rPr lang="nl-BE" sz="2200" dirty="0" err="1"/>
              <a:t>social</a:t>
            </a:r>
            <a:r>
              <a:rPr lang="nl-BE" sz="2200" dirty="0"/>
              <a:t> impact?</a:t>
            </a:r>
          </a:p>
          <a:p>
            <a:pPr lvl="1"/>
            <a:r>
              <a:rPr lang="nl-BE" sz="2200" dirty="0"/>
              <a:t>Does </a:t>
            </a:r>
            <a:r>
              <a:rPr lang="nl-BE" sz="2200" dirty="0" err="1"/>
              <a:t>the</a:t>
            </a:r>
            <a:r>
              <a:rPr lang="nl-BE" sz="2200" dirty="0"/>
              <a:t> </a:t>
            </a:r>
            <a:r>
              <a:rPr lang="nl-BE" sz="2200" dirty="0" err="1"/>
              <a:t>organisation</a:t>
            </a:r>
            <a:r>
              <a:rPr lang="nl-BE" sz="2200" dirty="0"/>
              <a:t> </a:t>
            </a:r>
            <a:r>
              <a:rPr lang="nl-BE" sz="2200" dirty="0" err="1"/>
              <a:t>pay</a:t>
            </a:r>
            <a:r>
              <a:rPr lang="nl-BE" sz="2200" dirty="0"/>
              <a:t> attention </a:t>
            </a:r>
            <a:r>
              <a:rPr lang="nl-BE" sz="2200" dirty="0" err="1"/>
              <a:t>to</a:t>
            </a:r>
            <a:r>
              <a:rPr lang="nl-BE" sz="2200" dirty="0"/>
              <a:t> </a:t>
            </a:r>
            <a:r>
              <a:rPr lang="nl-BE" sz="2200" dirty="0" err="1"/>
              <a:t>employment</a:t>
            </a:r>
            <a:r>
              <a:rPr lang="nl-BE" sz="2200" dirty="0"/>
              <a:t> of </a:t>
            </a:r>
            <a:r>
              <a:rPr lang="nl-BE" sz="2200" dirty="0" err="1"/>
              <a:t>disadvantaged</a:t>
            </a:r>
            <a:r>
              <a:rPr lang="nl-BE" sz="2200" dirty="0"/>
              <a:t> </a:t>
            </a:r>
            <a:r>
              <a:rPr lang="nl-BE" sz="2200" dirty="0" err="1"/>
              <a:t>groups</a:t>
            </a:r>
            <a:r>
              <a:rPr lang="nl-BE" sz="2200" dirty="0"/>
              <a:t>? (</a:t>
            </a:r>
            <a:r>
              <a:rPr lang="nl-BE" sz="2200" dirty="0" err="1"/>
              <a:t>internally</a:t>
            </a:r>
            <a:r>
              <a:rPr lang="nl-BE" sz="2200" dirty="0"/>
              <a:t> or </a:t>
            </a:r>
            <a:r>
              <a:rPr lang="nl-BE" sz="2200" dirty="0" err="1"/>
              <a:t>through</a:t>
            </a:r>
            <a:r>
              <a:rPr lang="nl-BE" sz="2200" dirty="0"/>
              <a:t> cooperation)</a:t>
            </a:r>
          </a:p>
          <a:p>
            <a:pPr lvl="1"/>
            <a:endParaRPr lang="nl-BE" dirty="0"/>
          </a:p>
        </p:txBody>
      </p:sp>
      <p:sp>
        <p:nvSpPr>
          <p:cNvPr id="3" name="Titel 2"/>
          <p:cNvSpPr>
            <a:spLocks noGrp="1"/>
          </p:cNvSpPr>
          <p:nvPr>
            <p:ph type="title"/>
          </p:nvPr>
        </p:nvSpPr>
        <p:spPr/>
        <p:txBody>
          <a:bodyPr/>
          <a:lstStyle/>
          <a:p>
            <a:endParaRPr lang="nl-BE" dirty="0"/>
          </a:p>
        </p:txBody>
      </p:sp>
      <p:pic>
        <p:nvPicPr>
          <p:cNvPr id="4" name="Afbeelding 3"/>
          <p:cNvPicPr>
            <a:picLocks noChangeAspect="1"/>
          </p:cNvPicPr>
          <p:nvPr/>
        </p:nvPicPr>
        <p:blipFill>
          <a:blip r:embed="rId2"/>
          <a:stretch>
            <a:fillRect/>
          </a:stretch>
        </p:blipFill>
        <p:spPr>
          <a:xfrm>
            <a:off x="6381750" y="1547668"/>
            <a:ext cx="2762250" cy="2571750"/>
          </a:xfrm>
          <a:prstGeom prst="rect">
            <a:avLst/>
          </a:prstGeom>
        </p:spPr>
      </p:pic>
      <p:sp>
        <p:nvSpPr>
          <p:cNvPr id="6" name="Tijdelijke aanduiding voor dianummer 5"/>
          <p:cNvSpPr>
            <a:spLocks noGrp="1"/>
          </p:cNvSpPr>
          <p:nvPr>
            <p:ph type="sldNum" sz="quarter" idx="12"/>
          </p:nvPr>
        </p:nvSpPr>
        <p:spPr/>
        <p:txBody>
          <a:bodyPr/>
          <a:lstStyle/>
          <a:p>
            <a:fld id="{26D8BCDC-9EF3-324C-9A1A-77C789016D7D}" type="slidenum">
              <a:rPr lang="nl-NL" smtClean="0"/>
              <a:pPr/>
              <a:t>42</a:t>
            </a:fld>
            <a:endParaRPr lang="nl-NL"/>
          </a:p>
        </p:txBody>
      </p:sp>
      <p:sp>
        <p:nvSpPr>
          <p:cNvPr id="5" name="Tijdelijke aanduiding voor voettekst 4"/>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7" name="Picture 2" descr="Afficher l'image d'origin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53714" y="6086740"/>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240021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57200" y="1600200"/>
            <a:ext cx="6322291" cy="4846782"/>
          </a:xfrm>
        </p:spPr>
        <p:txBody>
          <a:bodyPr>
            <a:normAutofit lnSpcReduction="10000"/>
          </a:bodyPr>
          <a:lstStyle/>
          <a:p>
            <a:pPr marL="457200" indent="-457200">
              <a:buFont typeface="+mj-lt"/>
              <a:buAutoNum type="arabicPeriod" startAt="5"/>
            </a:pPr>
            <a:r>
              <a:rPr lang="nl-BE" sz="2000" dirty="0"/>
              <a:t>Marketingpolicy </a:t>
            </a:r>
            <a:r>
              <a:rPr lang="nl-BE" sz="2000" dirty="0" err="1"/>
              <a:t>and</a:t>
            </a:r>
            <a:r>
              <a:rPr lang="nl-BE" sz="2000" dirty="0"/>
              <a:t> </a:t>
            </a:r>
            <a:r>
              <a:rPr lang="nl-BE" sz="2000" dirty="0" err="1"/>
              <a:t>processes</a:t>
            </a:r>
            <a:endParaRPr lang="nl-BE" sz="2000" dirty="0"/>
          </a:p>
          <a:p>
            <a:pPr lvl="1"/>
            <a:r>
              <a:rPr lang="nl-BE" sz="2000" dirty="0" err="1"/>
              <a:t>What</a:t>
            </a:r>
            <a:r>
              <a:rPr lang="nl-BE" sz="2000" dirty="0"/>
              <a:t> does </a:t>
            </a:r>
            <a:r>
              <a:rPr lang="nl-BE" sz="2000" dirty="0" err="1"/>
              <a:t>the</a:t>
            </a:r>
            <a:r>
              <a:rPr lang="nl-BE" sz="2000" dirty="0"/>
              <a:t> marketing management look like? </a:t>
            </a:r>
            <a:r>
              <a:rPr lang="nl-BE" sz="2000" dirty="0" err="1"/>
              <a:t>Which</a:t>
            </a:r>
            <a:r>
              <a:rPr lang="nl-BE" sz="2000" dirty="0"/>
              <a:t> actions are </a:t>
            </a:r>
            <a:r>
              <a:rPr lang="nl-BE" sz="2000" dirty="0" err="1"/>
              <a:t>being</a:t>
            </a:r>
            <a:r>
              <a:rPr lang="nl-BE" sz="2000" dirty="0"/>
              <a:t> taken?</a:t>
            </a:r>
          </a:p>
          <a:p>
            <a:pPr lvl="1"/>
            <a:r>
              <a:rPr lang="nl-BE" sz="2000" dirty="0"/>
              <a:t>How is </a:t>
            </a:r>
            <a:r>
              <a:rPr lang="nl-BE" sz="2000" dirty="0" err="1"/>
              <a:t>the</a:t>
            </a:r>
            <a:r>
              <a:rPr lang="nl-BE" sz="2000" dirty="0"/>
              <a:t> </a:t>
            </a:r>
            <a:r>
              <a:rPr lang="nl-BE" sz="2000" dirty="0" err="1"/>
              <a:t>organisaition</a:t>
            </a:r>
            <a:r>
              <a:rPr lang="nl-BE" sz="2000" dirty="0"/>
              <a:t> </a:t>
            </a:r>
            <a:r>
              <a:rPr lang="nl-BE" sz="2000" dirty="0" err="1"/>
              <a:t>perceived</a:t>
            </a:r>
            <a:r>
              <a:rPr lang="nl-BE" sz="2000" dirty="0"/>
              <a:t>?  Does </a:t>
            </a:r>
            <a:r>
              <a:rPr lang="nl-BE" sz="2000" dirty="0" err="1"/>
              <a:t>the</a:t>
            </a:r>
            <a:r>
              <a:rPr lang="nl-BE" sz="2000" dirty="0"/>
              <a:t> </a:t>
            </a:r>
            <a:r>
              <a:rPr lang="nl-BE" sz="2000" dirty="0" err="1"/>
              <a:t>reputation</a:t>
            </a:r>
            <a:r>
              <a:rPr lang="nl-BE" sz="2000" dirty="0"/>
              <a:t> match </a:t>
            </a:r>
            <a:r>
              <a:rPr lang="nl-BE" sz="2000" dirty="0" err="1"/>
              <a:t>the</a:t>
            </a:r>
            <a:r>
              <a:rPr lang="nl-BE" sz="2000" dirty="0"/>
              <a:t> </a:t>
            </a:r>
            <a:r>
              <a:rPr lang="nl-BE" sz="2000" dirty="0" err="1"/>
              <a:t>desired</a:t>
            </a:r>
            <a:r>
              <a:rPr lang="nl-BE" sz="2000" dirty="0"/>
              <a:t> </a:t>
            </a:r>
            <a:r>
              <a:rPr lang="nl-BE" sz="2000" dirty="0" err="1"/>
              <a:t>reputation</a:t>
            </a:r>
            <a:r>
              <a:rPr lang="nl-BE" sz="2000" dirty="0"/>
              <a:t>?</a:t>
            </a:r>
          </a:p>
          <a:p>
            <a:pPr lvl="1"/>
            <a:endParaRPr lang="nl-BE" sz="2000" dirty="0"/>
          </a:p>
          <a:p>
            <a:pPr marL="514350" indent="-457200">
              <a:buFont typeface="+mj-lt"/>
              <a:buAutoNum type="arabicPeriod" startAt="5"/>
            </a:pPr>
            <a:r>
              <a:rPr lang="nl-BE" sz="2000" dirty="0"/>
              <a:t> Energy policy </a:t>
            </a:r>
            <a:r>
              <a:rPr lang="nl-BE" sz="2000" dirty="0" err="1"/>
              <a:t>and</a:t>
            </a:r>
            <a:r>
              <a:rPr lang="nl-BE" sz="2000" dirty="0"/>
              <a:t> </a:t>
            </a:r>
            <a:r>
              <a:rPr lang="nl-BE" sz="2000" dirty="0" err="1"/>
              <a:t>processes</a:t>
            </a:r>
            <a:endParaRPr lang="nl-BE" sz="2000" dirty="0"/>
          </a:p>
          <a:p>
            <a:pPr marL="800100" lvl="1"/>
            <a:r>
              <a:rPr lang="nl-BE" sz="2000" dirty="0" err="1"/>
              <a:t>What</a:t>
            </a:r>
            <a:r>
              <a:rPr lang="nl-BE" sz="2000" dirty="0"/>
              <a:t> does </a:t>
            </a:r>
            <a:r>
              <a:rPr lang="nl-BE" sz="2000" dirty="0" err="1"/>
              <a:t>the</a:t>
            </a:r>
            <a:r>
              <a:rPr lang="nl-BE" sz="2000" dirty="0"/>
              <a:t> </a:t>
            </a:r>
            <a:r>
              <a:rPr lang="nl-BE" sz="2000" dirty="0" err="1"/>
              <a:t>organisation</a:t>
            </a:r>
            <a:r>
              <a:rPr lang="nl-BE" sz="2000" dirty="0"/>
              <a:t> do </a:t>
            </a:r>
            <a:r>
              <a:rPr lang="nl-BE" sz="2000" dirty="0" err="1"/>
              <a:t>to</a:t>
            </a:r>
            <a:r>
              <a:rPr lang="nl-BE" sz="2000" dirty="0"/>
              <a:t> </a:t>
            </a:r>
            <a:r>
              <a:rPr lang="nl-BE" sz="2000" dirty="0" err="1"/>
              <a:t>optimize</a:t>
            </a:r>
            <a:r>
              <a:rPr lang="nl-BE" sz="2000" dirty="0"/>
              <a:t> </a:t>
            </a:r>
            <a:r>
              <a:rPr lang="nl-BE" sz="2000" dirty="0" err="1"/>
              <a:t>energy-efficiency</a:t>
            </a:r>
            <a:r>
              <a:rPr lang="nl-BE" sz="2000" dirty="0"/>
              <a:t>?</a:t>
            </a:r>
          </a:p>
          <a:p>
            <a:pPr marL="800100" lvl="1"/>
            <a:endParaRPr lang="nl-BE" sz="2000" dirty="0"/>
          </a:p>
          <a:p>
            <a:pPr marL="514350" indent="-457200">
              <a:buFont typeface="+mj-lt"/>
              <a:buAutoNum type="arabicPeriod" startAt="7"/>
            </a:pPr>
            <a:r>
              <a:rPr lang="nl-BE" sz="2000" dirty="0"/>
              <a:t>Financial policy </a:t>
            </a:r>
            <a:r>
              <a:rPr lang="nl-BE" sz="2000" dirty="0" err="1"/>
              <a:t>and</a:t>
            </a:r>
            <a:r>
              <a:rPr lang="nl-BE" sz="2000" dirty="0"/>
              <a:t> </a:t>
            </a:r>
            <a:r>
              <a:rPr lang="nl-BE" sz="2000" dirty="0" err="1"/>
              <a:t>processes</a:t>
            </a:r>
            <a:endParaRPr lang="nl-BE" sz="2000" dirty="0"/>
          </a:p>
          <a:p>
            <a:pPr marL="800100" lvl="1"/>
            <a:r>
              <a:rPr lang="nl-BE" sz="2000" dirty="0"/>
              <a:t>How </a:t>
            </a:r>
            <a:r>
              <a:rPr lang="nl-BE" sz="2000" dirty="0" err="1"/>
              <a:t>can</a:t>
            </a:r>
            <a:r>
              <a:rPr lang="nl-BE" sz="2000" dirty="0"/>
              <a:t> </a:t>
            </a:r>
            <a:r>
              <a:rPr lang="nl-BE" sz="2000" dirty="0" err="1"/>
              <a:t>the</a:t>
            </a:r>
            <a:r>
              <a:rPr lang="nl-BE" sz="2000" dirty="0"/>
              <a:t> company </a:t>
            </a:r>
            <a:r>
              <a:rPr lang="nl-BE" sz="2000" dirty="0" err="1"/>
              <a:t>be</a:t>
            </a:r>
            <a:r>
              <a:rPr lang="nl-BE" sz="2000" dirty="0"/>
              <a:t> more </a:t>
            </a:r>
            <a:r>
              <a:rPr lang="nl-BE" sz="2000" dirty="0" err="1"/>
              <a:t>cost-efficient</a:t>
            </a:r>
            <a:r>
              <a:rPr lang="nl-BE" sz="2000" dirty="0"/>
              <a:t>?</a:t>
            </a:r>
          </a:p>
          <a:p>
            <a:pPr marL="800100" lvl="1"/>
            <a:r>
              <a:rPr lang="nl-BE" sz="2000" dirty="0" err="1"/>
              <a:t>Which</a:t>
            </a:r>
            <a:r>
              <a:rPr lang="nl-BE" sz="2000" dirty="0"/>
              <a:t> </a:t>
            </a:r>
            <a:r>
              <a:rPr lang="nl-BE" sz="2000" dirty="0" err="1"/>
              <a:t>payment</a:t>
            </a:r>
            <a:r>
              <a:rPr lang="nl-BE" sz="2000" dirty="0"/>
              <a:t> systems are </a:t>
            </a:r>
            <a:r>
              <a:rPr lang="nl-BE" sz="2000" dirty="0" err="1"/>
              <a:t>being</a:t>
            </a:r>
            <a:r>
              <a:rPr lang="nl-BE" sz="2000" dirty="0"/>
              <a:t> </a:t>
            </a:r>
            <a:r>
              <a:rPr lang="nl-BE" sz="2000" dirty="0" err="1"/>
              <a:t>used</a:t>
            </a:r>
            <a:r>
              <a:rPr lang="nl-BE" sz="2000" dirty="0"/>
              <a:t>?</a:t>
            </a:r>
          </a:p>
          <a:p>
            <a:pPr marL="800100" lvl="1"/>
            <a:r>
              <a:rPr lang="nl-BE" sz="2000" dirty="0"/>
              <a:t>Are </a:t>
            </a:r>
            <a:r>
              <a:rPr lang="nl-BE" sz="2000" dirty="0" err="1"/>
              <a:t>the</a:t>
            </a:r>
            <a:r>
              <a:rPr lang="nl-BE" sz="2000" dirty="0"/>
              <a:t> benefits </a:t>
            </a:r>
            <a:r>
              <a:rPr lang="nl-BE" sz="2000" dirty="0" err="1"/>
              <a:t>reinvested</a:t>
            </a:r>
            <a:r>
              <a:rPr lang="nl-BE" sz="2000" dirty="0"/>
              <a:t> </a:t>
            </a:r>
            <a:r>
              <a:rPr lang="nl-BE" sz="2000" dirty="0" err="1"/>
              <a:t>to</a:t>
            </a:r>
            <a:r>
              <a:rPr lang="nl-BE" sz="2000" dirty="0"/>
              <a:t> </a:t>
            </a:r>
            <a:r>
              <a:rPr lang="nl-BE" sz="2000" dirty="0" err="1"/>
              <a:t>raise</a:t>
            </a:r>
            <a:r>
              <a:rPr lang="nl-BE" sz="2000" dirty="0"/>
              <a:t> </a:t>
            </a:r>
            <a:r>
              <a:rPr lang="nl-BE" sz="2000" dirty="0" err="1"/>
              <a:t>social</a:t>
            </a:r>
            <a:r>
              <a:rPr lang="nl-BE" sz="2000" dirty="0"/>
              <a:t> impact?</a:t>
            </a:r>
          </a:p>
        </p:txBody>
      </p:sp>
      <p:sp>
        <p:nvSpPr>
          <p:cNvPr id="3" name="Titel 2"/>
          <p:cNvSpPr>
            <a:spLocks noGrp="1"/>
          </p:cNvSpPr>
          <p:nvPr>
            <p:ph type="title"/>
          </p:nvPr>
        </p:nvSpPr>
        <p:spPr/>
        <p:txBody>
          <a:bodyPr/>
          <a:lstStyle/>
          <a:p>
            <a:endParaRPr lang="nl-BE"/>
          </a:p>
        </p:txBody>
      </p:sp>
      <p:pic>
        <p:nvPicPr>
          <p:cNvPr id="4" name="Afbeelding 3"/>
          <p:cNvPicPr>
            <a:picLocks noChangeAspect="1"/>
          </p:cNvPicPr>
          <p:nvPr/>
        </p:nvPicPr>
        <p:blipFill>
          <a:blip r:embed="rId2"/>
          <a:stretch>
            <a:fillRect/>
          </a:stretch>
        </p:blipFill>
        <p:spPr>
          <a:xfrm>
            <a:off x="6550398" y="1547668"/>
            <a:ext cx="2593601" cy="2414732"/>
          </a:xfrm>
          <a:prstGeom prst="rect">
            <a:avLst/>
          </a:prstGeom>
        </p:spPr>
      </p:pic>
      <p:sp>
        <p:nvSpPr>
          <p:cNvPr id="6" name="Tijdelijke aanduiding voor dianummer 5"/>
          <p:cNvSpPr>
            <a:spLocks noGrp="1"/>
          </p:cNvSpPr>
          <p:nvPr>
            <p:ph type="sldNum" sz="quarter" idx="12"/>
          </p:nvPr>
        </p:nvSpPr>
        <p:spPr/>
        <p:txBody>
          <a:bodyPr/>
          <a:lstStyle/>
          <a:p>
            <a:fld id="{26D8BCDC-9EF3-324C-9A1A-77C789016D7D}" type="slidenum">
              <a:rPr lang="nl-NL" smtClean="0"/>
              <a:pPr/>
              <a:t>43</a:t>
            </a:fld>
            <a:endParaRPr lang="nl-NL"/>
          </a:p>
        </p:txBody>
      </p:sp>
      <p:sp>
        <p:nvSpPr>
          <p:cNvPr id="5" name="Tijdelijke aanduiding voor voettekst 4"/>
          <p:cNvSpPr>
            <a:spLocks noGrp="1"/>
          </p:cNvSpPr>
          <p:nvPr>
            <p:ph type="ftr" sz="quarter" idx="11"/>
          </p:nvPr>
        </p:nvSpPr>
        <p:spPr/>
        <p:txBody>
          <a:bodyPr/>
          <a:lstStyle/>
          <a:p>
            <a:r>
              <a:rPr lang="nl-NL"/>
              <a:t>Entrepreneurship and Communication in multicultural teams-ECMT+ 2016 1-FI01-KA203-022743</a:t>
            </a:r>
            <a:endParaRPr lang="nl-NL" dirty="0"/>
          </a:p>
        </p:txBody>
      </p:sp>
    </p:spTree>
    <p:extLst>
      <p:ext uri="{BB962C8B-B14F-4D97-AF65-F5344CB8AC3E}">
        <p14:creationId xmlns:p14="http://schemas.microsoft.com/office/powerpoint/2010/main" val="4514519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6. WHAT HAS CHANGED?</a:t>
            </a:r>
            <a:br>
              <a:rPr lang="nl-BE" dirty="0"/>
            </a:br>
            <a:r>
              <a:rPr lang="nl-BE" dirty="0"/>
              <a:t>SOCIAL IMPACT=&gt; RESULT?</a:t>
            </a:r>
          </a:p>
        </p:txBody>
      </p:sp>
      <p:pic>
        <p:nvPicPr>
          <p:cNvPr id="4" name="Tijdelijke aanduiding voor inhoud 3"/>
          <p:cNvPicPr>
            <a:picLocks noGrp="1" noChangeAspect="1"/>
          </p:cNvPicPr>
          <p:nvPr>
            <p:ph idx="1"/>
          </p:nvPr>
        </p:nvPicPr>
        <p:blipFill>
          <a:blip r:embed="rId2"/>
          <a:stretch>
            <a:fillRect/>
          </a:stretch>
        </p:blipFill>
        <p:spPr>
          <a:xfrm>
            <a:off x="6144226" y="1814296"/>
            <a:ext cx="2740434" cy="2693049"/>
          </a:xfrm>
          <a:prstGeom prst="rect">
            <a:avLst/>
          </a:prstGeom>
        </p:spPr>
      </p:pic>
      <p:sp>
        <p:nvSpPr>
          <p:cNvPr id="5" name="Tekstvak 4"/>
          <p:cNvSpPr txBox="1"/>
          <p:nvPr/>
        </p:nvSpPr>
        <p:spPr>
          <a:xfrm>
            <a:off x="544945" y="1814296"/>
            <a:ext cx="5458691" cy="2862323"/>
          </a:xfrm>
          <a:prstGeom prst="rect">
            <a:avLst/>
          </a:prstGeom>
          <a:noFill/>
        </p:spPr>
        <p:txBody>
          <a:bodyPr wrap="square" rtlCol="0">
            <a:spAutoFit/>
          </a:bodyPr>
          <a:lstStyle/>
          <a:p>
            <a:pPr marL="285750" indent="-285750">
              <a:buFont typeface="Arial" panose="020B0604020202020204" pitchFamily="34" charset="0"/>
              <a:buChar char="•"/>
            </a:pPr>
            <a:r>
              <a:rPr lang="nl-BE" dirty="0"/>
              <a:t>Have specific indicators, in economic and social terms, been determined?</a:t>
            </a:r>
          </a:p>
          <a:p>
            <a:pPr marL="285750" indent="-285750">
              <a:buFont typeface="Arial" panose="020B0604020202020204" pitchFamily="34" charset="0"/>
              <a:buChar char="•"/>
            </a:pPr>
            <a:endParaRPr lang="nl-BE" dirty="0"/>
          </a:p>
          <a:p>
            <a:pPr marL="285750" indent="-285750">
              <a:buFont typeface="Arial" panose="020B0604020202020204" pitchFamily="34" charset="0"/>
              <a:buChar char="•"/>
            </a:pPr>
            <a:r>
              <a:rPr lang="nl-BE" dirty="0"/>
              <a:t>Are these defined indicators being accomplished?</a:t>
            </a:r>
          </a:p>
          <a:p>
            <a:pPr marL="285750" indent="-285750">
              <a:buFont typeface="Arial" panose="020B0604020202020204" pitchFamily="34" charset="0"/>
              <a:buChar char="•"/>
            </a:pPr>
            <a:endParaRPr lang="nl-BE" dirty="0"/>
          </a:p>
          <a:p>
            <a:pPr marL="285750" indent="-285750">
              <a:buFont typeface="Arial" panose="020B0604020202020204" pitchFamily="34" charset="0"/>
              <a:buChar char="•"/>
            </a:pPr>
            <a:r>
              <a:rPr lang="nl-BE" dirty="0"/>
              <a:t>Where can/ should there be corrections in processes, means, customer relations, … to increase the social impact?</a:t>
            </a:r>
          </a:p>
          <a:p>
            <a:endParaRPr lang="nl-BE" dirty="0"/>
          </a:p>
          <a:p>
            <a:endParaRPr lang="nl-BE" dirty="0"/>
          </a:p>
        </p:txBody>
      </p:sp>
      <p:sp>
        <p:nvSpPr>
          <p:cNvPr id="6" name="Tijdelijke aanduiding voor dianummer 5"/>
          <p:cNvSpPr>
            <a:spLocks noGrp="1"/>
          </p:cNvSpPr>
          <p:nvPr>
            <p:ph type="sldNum" sz="quarter" idx="12"/>
          </p:nvPr>
        </p:nvSpPr>
        <p:spPr/>
        <p:txBody>
          <a:bodyPr/>
          <a:lstStyle/>
          <a:p>
            <a:fld id="{26D8BCDC-9EF3-324C-9A1A-77C789016D7D}" type="slidenum">
              <a:rPr lang="nl-NL" smtClean="0"/>
              <a:pPr/>
              <a:t>44</a:t>
            </a:fld>
            <a:endParaRPr lang="nl-NL"/>
          </a:p>
        </p:txBody>
      </p:sp>
      <p:sp>
        <p:nvSpPr>
          <p:cNvPr id="2" name="Tijdelijke aanduiding voor voettekst 1"/>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7" name="Picture 2" descr="Afficher l'image d'origin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53714" y="6086740"/>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45544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Impact gedreven ondernemen, </a:t>
            </a:r>
            <a:r>
              <a:rPr lang="nl-NL" dirty="0" err="1"/>
              <a:t>Academia</a:t>
            </a:r>
            <a:r>
              <a:rPr lang="nl-NL" dirty="0"/>
              <a:t> Press, ISBN 978 90 382 2451 0</a:t>
            </a:r>
          </a:p>
          <a:p>
            <a:r>
              <a:rPr lang="nl-NL" dirty="0"/>
              <a:t>Video </a:t>
            </a:r>
            <a:r>
              <a:rPr lang="nl-NL" dirty="0" err="1"/>
              <a:t>explaining</a:t>
            </a:r>
            <a:r>
              <a:rPr lang="nl-NL" dirty="0"/>
              <a:t> </a:t>
            </a:r>
            <a:r>
              <a:rPr lang="nl-NL" dirty="0" err="1"/>
              <a:t>what</a:t>
            </a:r>
            <a:r>
              <a:rPr lang="nl-NL" dirty="0"/>
              <a:t> </a:t>
            </a:r>
            <a:r>
              <a:rPr lang="nl-NL" dirty="0" err="1"/>
              <a:t>social</a:t>
            </a:r>
            <a:r>
              <a:rPr lang="nl-NL" dirty="0"/>
              <a:t> </a:t>
            </a:r>
            <a:r>
              <a:rPr lang="nl-NL" dirty="0" err="1"/>
              <a:t>enterprises</a:t>
            </a:r>
            <a:r>
              <a:rPr lang="nl-NL" dirty="0"/>
              <a:t> are</a:t>
            </a:r>
          </a:p>
          <a:p>
            <a:r>
              <a:rPr lang="nl-BE" dirty="0">
                <a:hlinkClick r:id="rId2"/>
              </a:rPr>
              <a:t>https://www.youtube.com/watch?v=1ecKK3S8DOE</a:t>
            </a:r>
            <a:endParaRPr lang="nl-BE" dirty="0"/>
          </a:p>
          <a:p>
            <a:r>
              <a:rPr lang="nl-BE" dirty="0"/>
              <a:t>Video about streetwise</a:t>
            </a:r>
          </a:p>
          <a:p>
            <a:r>
              <a:rPr lang="nl-BE" dirty="0">
                <a:hlinkClick r:id="rId3"/>
              </a:rPr>
              <a:t>https://youtu.be/xHQWXWHaUCI</a:t>
            </a:r>
            <a:endParaRPr lang="nl-BE" dirty="0"/>
          </a:p>
          <a:p>
            <a:endParaRPr lang="nl-NL" dirty="0">
              <a:hlinkClick r:id="rId4"/>
            </a:endParaRPr>
          </a:p>
          <a:p>
            <a:r>
              <a:rPr lang="nl-NL" dirty="0">
                <a:hlinkClick r:id="rId5"/>
              </a:rPr>
              <a:t>https://www.waak.be</a:t>
            </a:r>
            <a:r>
              <a:rPr lang="nl-NL">
                <a:hlinkClick r:id="rId5"/>
              </a:rPr>
              <a:t>/en/</a:t>
            </a:r>
            <a:endParaRPr lang="nl-NL"/>
          </a:p>
          <a:p>
            <a:r>
              <a:rPr lang="nl-BE">
                <a:hlinkClick r:id="rId6"/>
              </a:rPr>
              <a:t>http</a:t>
            </a:r>
            <a:r>
              <a:rPr lang="nl-BE" dirty="0">
                <a:hlinkClick r:id="rId6"/>
              </a:rPr>
              <a:t>://www.socialeeconomie.be/knooppunt</a:t>
            </a:r>
            <a:endParaRPr lang="nl-BE" dirty="0"/>
          </a:p>
          <a:p>
            <a:endParaRPr lang="nl-NL" dirty="0"/>
          </a:p>
          <a:p>
            <a:endParaRPr lang="nl-NL" dirty="0"/>
          </a:p>
          <a:p>
            <a:endParaRPr lang="nl-NL" dirty="0"/>
          </a:p>
        </p:txBody>
      </p:sp>
      <p:sp>
        <p:nvSpPr>
          <p:cNvPr id="3" name="Titel 2"/>
          <p:cNvSpPr>
            <a:spLocks noGrp="1"/>
          </p:cNvSpPr>
          <p:nvPr>
            <p:ph type="title"/>
          </p:nvPr>
        </p:nvSpPr>
        <p:spPr/>
        <p:txBody>
          <a:bodyPr/>
          <a:lstStyle/>
          <a:p>
            <a:r>
              <a:rPr lang="nl-NL" dirty="0"/>
              <a:t>Sources</a:t>
            </a:r>
          </a:p>
        </p:txBody>
      </p:sp>
      <p:sp>
        <p:nvSpPr>
          <p:cNvPr id="5" name="Tijdelijke aanduiding voor dianummer 4"/>
          <p:cNvSpPr>
            <a:spLocks noGrp="1"/>
          </p:cNvSpPr>
          <p:nvPr>
            <p:ph type="sldNum" sz="quarter" idx="12"/>
          </p:nvPr>
        </p:nvSpPr>
        <p:spPr/>
        <p:txBody>
          <a:bodyPr/>
          <a:lstStyle/>
          <a:p>
            <a:fld id="{26D8BCDC-9EF3-324C-9A1A-77C789016D7D}" type="slidenum">
              <a:rPr lang="nl-NL" smtClean="0"/>
              <a:pPr/>
              <a:t>45</a:t>
            </a:fld>
            <a:endParaRPr lang="nl-NL"/>
          </a:p>
        </p:txBody>
      </p:sp>
      <p:sp>
        <p:nvSpPr>
          <p:cNvPr id="4" name="Tijdelijke aanduiding voor voettekst 3"/>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6" name="Picture 2" descr="Afficher l'image d'origine"/>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053714" y="6086740"/>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72661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en-GB" dirty="0"/>
              <a:t>For those who know or like to work with the </a:t>
            </a:r>
            <a:r>
              <a:rPr lang="en-GB" b="1" dirty="0"/>
              <a:t>Business Model Canvas</a:t>
            </a:r>
            <a:r>
              <a:rPr lang="en-GB" dirty="0"/>
              <a:t>. There is an adaptation for the social enterprise. We have an interesting 30 page document in </a:t>
            </a:r>
            <a:r>
              <a:rPr lang="en-GB" dirty="0" err="1"/>
              <a:t>pdf</a:t>
            </a:r>
            <a:r>
              <a:rPr lang="en-GB" dirty="0"/>
              <a:t>.</a:t>
            </a:r>
          </a:p>
          <a:p>
            <a:r>
              <a:rPr lang="en-GB" dirty="0"/>
              <a:t>Knode_BusModCanv4SocEntDesign_E1LR_(30p). </a:t>
            </a:r>
          </a:p>
          <a:p>
            <a:r>
              <a:rPr lang="en-GB" dirty="0"/>
              <a:t>If you want a guide to </a:t>
            </a:r>
            <a:r>
              <a:rPr lang="en-GB" b="1" dirty="0"/>
              <a:t>measure social impact </a:t>
            </a:r>
            <a:r>
              <a:rPr lang="en-GB" dirty="0"/>
              <a:t>a professional way the article from Stanford University (33p.) .</a:t>
            </a:r>
          </a:p>
          <a:p>
            <a:r>
              <a:rPr lang="en-GB" dirty="0" err="1"/>
              <a:t>SSIR_Webinar</a:t>
            </a:r>
            <a:r>
              <a:rPr lang="en-GB" dirty="0"/>
              <a:t>-</a:t>
            </a:r>
            <a:r>
              <a:rPr lang="en-GB" dirty="0" err="1"/>
              <a:t>Impact_Compass</a:t>
            </a:r>
            <a:r>
              <a:rPr lang="en-GB" dirty="0"/>
              <a:t>-Final is very helpful.</a:t>
            </a:r>
          </a:p>
          <a:p>
            <a:r>
              <a:rPr lang="en-GB" dirty="0"/>
              <a:t>It looks at different (6) dimensions of impact you might not have </a:t>
            </a:r>
            <a:r>
              <a:rPr lang="en-GB" dirty="0" err="1"/>
              <a:t>tought</a:t>
            </a:r>
            <a:r>
              <a:rPr lang="en-GB" dirty="0"/>
              <a:t> about. Available in </a:t>
            </a:r>
            <a:r>
              <a:rPr lang="en-GB" dirty="0" err="1"/>
              <a:t>pdf</a:t>
            </a:r>
            <a:r>
              <a:rPr lang="en-GB" dirty="0"/>
              <a:t> and word.</a:t>
            </a:r>
          </a:p>
          <a:p>
            <a:r>
              <a:rPr lang="en-GB" dirty="0"/>
              <a:t>Please contact </a:t>
            </a:r>
            <a:r>
              <a:rPr lang="en-GB" dirty="0" err="1"/>
              <a:t>Elka</a:t>
            </a:r>
            <a:r>
              <a:rPr lang="en-GB" dirty="0"/>
              <a:t> </a:t>
            </a:r>
            <a:r>
              <a:rPr lang="en-GB" dirty="0" err="1"/>
              <a:t>Todorova</a:t>
            </a:r>
            <a:endParaRPr lang="en-GB" dirty="0"/>
          </a:p>
          <a:p>
            <a:endParaRPr lang="en-GB" dirty="0"/>
          </a:p>
        </p:txBody>
      </p:sp>
      <p:sp>
        <p:nvSpPr>
          <p:cNvPr id="3" name="Titel 2"/>
          <p:cNvSpPr>
            <a:spLocks noGrp="1"/>
          </p:cNvSpPr>
          <p:nvPr>
            <p:ph type="title"/>
          </p:nvPr>
        </p:nvSpPr>
        <p:spPr/>
        <p:txBody>
          <a:bodyPr/>
          <a:lstStyle/>
          <a:p>
            <a:r>
              <a:rPr lang="nl-NL" dirty="0" err="1"/>
              <a:t>Additional</a:t>
            </a:r>
            <a:r>
              <a:rPr lang="nl-NL" dirty="0"/>
              <a:t> </a:t>
            </a:r>
            <a:r>
              <a:rPr lang="nl-NL" dirty="0" err="1"/>
              <a:t>Material</a:t>
            </a:r>
            <a:endParaRPr lang="nl-NL" dirty="0"/>
          </a:p>
        </p:txBody>
      </p:sp>
      <p:sp>
        <p:nvSpPr>
          <p:cNvPr id="4" name="Tijdelijke aanduiding voor dianummer 3"/>
          <p:cNvSpPr>
            <a:spLocks noGrp="1"/>
          </p:cNvSpPr>
          <p:nvPr>
            <p:ph type="sldNum" sz="quarter" idx="12"/>
          </p:nvPr>
        </p:nvSpPr>
        <p:spPr/>
        <p:txBody>
          <a:bodyPr/>
          <a:lstStyle/>
          <a:p>
            <a:fld id="{26D8BCDC-9EF3-324C-9A1A-77C789016D7D}" type="slidenum">
              <a:rPr lang="nl-NL" smtClean="0"/>
              <a:pPr/>
              <a:t>46</a:t>
            </a:fld>
            <a:endParaRPr lang="nl-NL"/>
          </a:p>
        </p:txBody>
      </p:sp>
      <p:sp>
        <p:nvSpPr>
          <p:cNvPr id="5" name="Tijdelijke aanduiding voor voettekst 4"/>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6" name="Picture 2" descr="Afficher l'image d'origin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53714" y="6086740"/>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834020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r>
              <a:rPr lang="nl-NL" dirty="0"/>
              <a:t>In VIVES Mr. </a:t>
            </a:r>
            <a:r>
              <a:rPr lang="nl-NL" dirty="0" err="1"/>
              <a:t>Tavernier</a:t>
            </a:r>
            <a:r>
              <a:rPr lang="nl-NL" dirty="0"/>
              <a:t> has </a:t>
            </a:r>
            <a:r>
              <a:rPr lang="nl-NL" dirty="0" err="1"/>
              <a:t>done</a:t>
            </a:r>
            <a:r>
              <a:rPr lang="nl-NL" dirty="0"/>
              <a:t> research on </a:t>
            </a:r>
            <a:r>
              <a:rPr lang="nl-NL" dirty="0" err="1"/>
              <a:t>measuring</a:t>
            </a:r>
            <a:r>
              <a:rPr lang="nl-NL" dirty="0"/>
              <a:t> </a:t>
            </a:r>
            <a:r>
              <a:rPr lang="nl-NL" dirty="0" err="1"/>
              <a:t>and</a:t>
            </a:r>
            <a:r>
              <a:rPr lang="nl-NL" dirty="0"/>
              <a:t> building </a:t>
            </a:r>
            <a:r>
              <a:rPr lang="nl-NL" dirty="0" err="1"/>
              <a:t>social</a:t>
            </a:r>
            <a:r>
              <a:rPr lang="nl-NL" dirty="0"/>
              <a:t> impact </a:t>
            </a:r>
            <a:r>
              <a:rPr lang="nl-NL" dirty="0" err="1"/>
              <a:t>and</a:t>
            </a:r>
            <a:r>
              <a:rPr lang="nl-NL" dirty="0"/>
              <a:t> </a:t>
            </a:r>
            <a:r>
              <a:rPr lang="nl-NL" dirty="0" err="1"/>
              <a:t>proposes</a:t>
            </a:r>
            <a:r>
              <a:rPr lang="nl-NL" dirty="0"/>
              <a:t> a model </a:t>
            </a:r>
            <a:r>
              <a:rPr lang="nl-NL" dirty="0" err="1"/>
              <a:t>that</a:t>
            </a:r>
            <a:r>
              <a:rPr lang="nl-NL" dirty="0"/>
              <a:t> is </a:t>
            </a:r>
            <a:r>
              <a:rPr lang="nl-NL" dirty="0" err="1"/>
              <a:t>relating</a:t>
            </a:r>
            <a:r>
              <a:rPr lang="nl-NL" dirty="0"/>
              <a:t> </a:t>
            </a:r>
            <a:r>
              <a:rPr lang="nl-NL" dirty="0" err="1"/>
              <a:t>to</a:t>
            </a:r>
            <a:r>
              <a:rPr lang="nl-NL" dirty="0"/>
              <a:t> HRM. </a:t>
            </a:r>
          </a:p>
          <a:p>
            <a:r>
              <a:rPr lang="nl-NL" dirty="0"/>
              <a:t>The items are:</a:t>
            </a:r>
          </a:p>
          <a:p>
            <a:pPr lvl="1"/>
            <a:r>
              <a:rPr lang="nl-BE" dirty="0"/>
              <a:t>JOB CREATION/GIVE JOB OPPORTUNITIES</a:t>
            </a:r>
          </a:p>
          <a:p>
            <a:pPr lvl="1"/>
            <a:r>
              <a:rPr lang="nl-BE" dirty="0"/>
              <a:t>EMPOWER PEOPLE</a:t>
            </a:r>
            <a:endParaRPr lang="nl-BE" sz="1200" dirty="0"/>
          </a:p>
          <a:p>
            <a:pPr lvl="1"/>
            <a:r>
              <a:rPr lang="en-GB" dirty="0"/>
              <a:t>INTEGRATE AND INVOLVE PEOPLE</a:t>
            </a:r>
          </a:p>
          <a:p>
            <a:pPr lvl="1"/>
            <a:r>
              <a:rPr lang="en-GB" dirty="0"/>
              <a:t>MAKE PEOPLE FEEL GOOD</a:t>
            </a:r>
          </a:p>
          <a:p>
            <a:pPr lvl="1"/>
            <a:r>
              <a:rPr lang="en-GB" dirty="0"/>
              <a:t>SOCIALLY FOCUSING ON JOBS FOR THE WEAKEST.</a:t>
            </a:r>
            <a:endParaRPr lang="nl-BE" dirty="0"/>
          </a:p>
          <a:p>
            <a:r>
              <a:rPr lang="nl-BE" dirty="0"/>
              <a:t>Comparision of organisations on these dimensions text available in word doc SOCIAL IMPACT.</a:t>
            </a:r>
          </a:p>
          <a:p>
            <a:pPr lvl="1"/>
            <a:endParaRPr lang="nl-NL" dirty="0"/>
          </a:p>
        </p:txBody>
      </p:sp>
      <p:sp>
        <p:nvSpPr>
          <p:cNvPr id="3" name="Titel 2"/>
          <p:cNvSpPr>
            <a:spLocks noGrp="1"/>
          </p:cNvSpPr>
          <p:nvPr>
            <p:ph type="title"/>
          </p:nvPr>
        </p:nvSpPr>
        <p:spPr/>
        <p:txBody>
          <a:bodyPr/>
          <a:lstStyle/>
          <a:p>
            <a:r>
              <a:rPr lang="nl-NL" dirty="0"/>
              <a:t>MATERIAL</a:t>
            </a:r>
          </a:p>
        </p:txBody>
      </p:sp>
      <p:sp>
        <p:nvSpPr>
          <p:cNvPr id="4" name="Tijdelijke aanduiding voor dianummer 3"/>
          <p:cNvSpPr>
            <a:spLocks noGrp="1"/>
          </p:cNvSpPr>
          <p:nvPr>
            <p:ph type="sldNum" sz="quarter" idx="12"/>
          </p:nvPr>
        </p:nvSpPr>
        <p:spPr/>
        <p:txBody>
          <a:bodyPr/>
          <a:lstStyle/>
          <a:p>
            <a:fld id="{26D8BCDC-9EF3-324C-9A1A-77C789016D7D}" type="slidenum">
              <a:rPr lang="nl-NL" smtClean="0"/>
              <a:pPr/>
              <a:t>47</a:t>
            </a:fld>
            <a:endParaRPr lang="nl-NL"/>
          </a:p>
        </p:txBody>
      </p:sp>
      <p:sp>
        <p:nvSpPr>
          <p:cNvPr id="5" name="Tijdelijke aanduiding voor voettekst 4"/>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6" name="Picture 2" descr="Afficher l'image d'origin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53714" y="6086740"/>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016286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An </a:t>
            </a:r>
            <a:r>
              <a:rPr lang="nl-NL" dirty="0" err="1"/>
              <a:t>interesting</a:t>
            </a:r>
            <a:r>
              <a:rPr lang="nl-NL" dirty="0"/>
              <a:t> </a:t>
            </a:r>
            <a:r>
              <a:rPr lang="nl-NL" dirty="0" err="1"/>
              <a:t>example</a:t>
            </a:r>
            <a:r>
              <a:rPr lang="nl-NL" dirty="0"/>
              <a:t> </a:t>
            </a:r>
            <a:r>
              <a:rPr lang="nl-NL" dirty="0" err="1"/>
              <a:t>comes</a:t>
            </a:r>
            <a:r>
              <a:rPr lang="nl-NL" dirty="0"/>
              <a:t> </a:t>
            </a:r>
            <a:r>
              <a:rPr lang="nl-NL" dirty="0" err="1"/>
              <a:t>from</a:t>
            </a:r>
            <a:r>
              <a:rPr lang="nl-NL" dirty="0"/>
              <a:t> </a:t>
            </a:r>
            <a:r>
              <a:rPr lang="nl-NL" dirty="0" err="1"/>
              <a:t>an</a:t>
            </a:r>
            <a:r>
              <a:rPr lang="nl-NL" dirty="0"/>
              <a:t> </a:t>
            </a:r>
            <a:r>
              <a:rPr lang="nl-NL" dirty="0" err="1"/>
              <a:t>Italian</a:t>
            </a:r>
            <a:r>
              <a:rPr lang="nl-NL" dirty="0"/>
              <a:t> Erasmus student. </a:t>
            </a:r>
            <a:r>
              <a:rPr lang="nl-NL" dirty="0" err="1"/>
              <a:t>She</a:t>
            </a:r>
            <a:r>
              <a:rPr lang="nl-NL" dirty="0"/>
              <a:t> </a:t>
            </a:r>
            <a:r>
              <a:rPr lang="nl-NL" dirty="0" err="1"/>
              <a:t>managed</a:t>
            </a:r>
            <a:r>
              <a:rPr lang="nl-NL" dirty="0"/>
              <a:t> in a </a:t>
            </a:r>
            <a:r>
              <a:rPr lang="nl-NL" dirty="0" err="1"/>
              <a:t>very</a:t>
            </a:r>
            <a:r>
              <a:rPr lang="nl-NL" dirty="0"/>
              <a:t> </a:t>
            </a:r>
            <a:r>
              <a:rPr lang="nl-NL" dirty="0" err="1"/>
              <a:t>satisfying</a:t>
            </a:r>
            <a:r>
              <a:rPr lang="nl-NL" dirty="0"/>
              <a:t> way </a:t>
            </a:r>
            <a:r>
              <a:rPr lang="nl-NL" dirty="0" err="1"/>
              <a:t>to</a:t>
            </a:r>
            <a:r>
              <a:rPr lang="nl-NL" dirty="0"/>
              <a:t> </a:t>
            </a:r>
            <a:r>
              <a:rPr lang="nl-NL" dirty="0" err="1"/>
              <a:t>work</a:t>
            </a:r>
            <a:r>
              <a:rPr lang="nl-NL" dirty="0"/>
              <a:t> </a:t>
            </a:r>
            <a:r>
              <a:rPr lang="nl-NL" dirty="0" err="1"/>
              <a:t>with</a:t>
            </a:r>
            <a:r>
              <a:rPr lang="nl-NL" dirty="0"/>
              <a:t> the IBDM model </a:t>
            </a:r>
            <a:r>
              <a:rPr lang="nl-NL" dirty="0" err="1"/>
              <a:t>for</a:t>
            </a:r>
            <a:r>
              <a:rPr lang="nl-NL" dirty="0"/>
              <a:t> a </a:t>
            </a:r>
            <a:r>
              <a:rPr lang="nl-NL" dirty="0" err="1"/>
              <a:t>fictive</a:t>
            </a:r>
            <a:r>
              <a:rPr lang="nl-NL" dirty="0"/>
              <a:t> </a:t>
            </a:r>
            <a:r>
              <a:rPr lang="nl-NL" dirty="0" err="1"/>
              <a:t>enterprise</a:t>
            </a:r>
            <a:r>
              <a:rPr lang="nl-NL" dirty="0"/>
              <a:t>.</a:t>
            </a:r>
          </a:p>
          <a:p>
            <a:r>
              <a:rPr lang="nl-NL" dirty="0" err="1"/>
              <a:t>This</a:t>
            </a:r>
            <a:r>
              <a:rPr lang="nl-NL" dirty="0"/>
              <a:t> shows the model is </a:t>
            </a:r>
            <a:r>
              <a:rPr lang="nl-NL" dirty="0" err="1"/>
              <a:t>very</a:t>
            </a:r>
            <a:r>
              <a:rPr lang="nl-NL" dirty="0"/>
              <a:t> practical </a:t>
            </a:r>
            <a:r>
              <a:rPr lang="nl-NL" dirty="0" err="1"/>
              <a:t>and</a:t>
            </a:r>
            <a:r>
              <a:rPr lang="nl-NL" dirty="0"/>
              <a:t> </a:t>
            </a:r>
            <a:r>
              <a:rPr lang="nl-NL" dirty="0" err="1"/>
              <a:t>quite</a:t>
            </a:r>
            <a:r>
              <a:rPr lang="nl-NL" dirty="0"/>
              <a:t> easy </a:t>
            </a:r>
            <a:r>
              <a:rPr lang="nl-NL" dirty="0" err="1"/>
              <a:t>to</a:t>
            </a:r>
            <a:r>
              <a:rPr lang="nl-NL" dirty="0"/>
              <a:t> </a:t>
            </a:r>
            <a:r>
              <a:rPr lang="nl-NL" dirty="0" err="1"/>
              <a:t>apply</a:t>
            </a:r>
            <a:r>
              <a:rPr lang="nl-NL" dirty="0"/>
              <a:t>.</a:t>
            </a:r>
          </a:p>
        </p:txBody>
      </p:sp>
      <p:sp>
        <p:nvSpPr>
          <p:cNvPr id="3" name="Titel 2"/>
          <p:cNvSpPr>
            <a:spLocks noGrp="1"/>
          </p:cNvSpPr>
          <p:nvPr>
            <p:ph type="title"/>
          </p:nvPr>
        </p:nvSpPr>
        <p:spPr/>
        <p:txBody>
          <a:bodyPr/>
          <a:lstStyle/>
          <a:p>
            <a:r>
              <a:rPr lang="nl-NL" dirty="0" err="1"/>
              <a:t>Material</a:t>
            </a:r>
            <a:r>
              <a:rPr lang="nl-NL" dirty="0"/>
              <a:t> </a:t>
            </a:r>
            <a:r>
              <a:rPr lang="nl-NL" dirty="0" err="1"/>
              <a:t>from</a:t>
            </a:r>
            <a:r>
              <a:rPr lang="nl-NL" dirty="0"/>
              <a:t> a student</a:t>
            </a:r>
          </a:p>
        </p:txBody>
      </p:sp>
      <p:sp>
        <p:nvSpPr>
          <p:cNvPr id="4" name="Tijdelijke aanduiding voor dianummer 3"/>
          <p:cNvSpPr>
            <a:spLocks noGrp="1"/>
          </p:cNvSpPr>
          <p:nvPr>
            <p:ph type="sldNum" sz="quarter" idx="12"/>
          </p:nvPr>
        </p:nvSpPr>
        <p:spPr/>
        <p:txBody>
          <a:bodyPr/>
          <a:lstStyle/>
          <a:p>
            <a:fld id="{26D8BCDC-9EF3-324C-9A1A-77C789016D7D}" type="slidenum">
              <a:rPr lang="nl-NL" smtClean="0"/>
              <a:pPr/>
              <a:t>48</a:t>
            </a:fld>
            <a:endParaRPr lang="nl-NL"/>
          </a:p>
        </p:txBody>
      </p:sp>
      <p:sp>
        <p:nvSpPr>
          <p:cNvPr id="5" name="Tijdelijke aanduiding voor voettekst 4"/>
          <p:cNvSpPr>
            <a:spLocks noGrp="1"/>
          </p:cNvSpPr>
          <p:nvPr>
            <p:ph type="ftr" sz="quarter" idx="11"/>
          </p:nvPr>
        </p:nvSpPr>
        <p:spPr/>
        <p:txBody>
          <a:bodyPr/>
          <a:lstStyle/>
          <a:p>
            <a:r>
              <a:rPr lang="nl-NL"/>
              <a:t>Entrepreneurship and Communication in multicultural teams-ECMT+ 2016 1-FI01-KA203-022743</a:t>
            </a:r>
            <a:endParaRPr lang="nl-NL" dirty="0"/>
          </a:p>
        </p:txBody>
      </p:sp>
    </p:spTree>
    <p:extLst>
      <p:ext uri="{BB962C8B-B14F-4D97-AF65-F5344CB8AC3E}">
        <p14:creationId xmlns:p14="http://schemas.microsoft.com/office/powerpoint/2010/main" val="16907307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rot="20436539">
            <a:off x="457200" y="1600200"/>
            <a:ext cx="8229600" cy="4525963"/>
          </a:xfrm>
        </p:spPr>
        <p:txBody>
          <a:bodyPr>
            <a:normAutofit/>
          </a:bodyPr>
          <a:lstStyle/>
          <a:p>
            <a:pPr marL="0" indent="0">
              <a:buNone/>
            </a:pPr>
            <a:endParaRPr lang="nl-NL"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pPr marL="0" indent="0">
              <a:buNone/>
            </a:pPr>
            <a:endParaRPr lang="nl-NL"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pPr marL="0" indent="0">
              <a:buNone/>
            </a:pPr>
            <a:r>
              <a:rPr lang="nl-NL"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THANK YOU FOR YOUR ATTENTION</a:t>
            </a:r>
          </a:p>
        </p:txBody>
      </p:sp>
      <p:sp>
        <p:nvSpPr>
          <p:cNvPr id="3" name="Titel 2"/>
          <p:cNvSpPr>
            <a:spLocks noGrp="1"/>
          </p:cNvSpPr>
          <p:nvPr>
            <p:ph type="title"/>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6D8BCDC-9EF3-324C-9A1A-77C789016D7D}" type="slidenum">
              <a:rPr lang="nl-NL" smtClean="0"/>
              <a:pPr/>
              <a:t>49</a:t>
            </a:fld>
            <a:endParaRPr lang="nl-NL"/>
          </a:p>
        </p:txBody>
      </p:sp>
      <p:sp>
        <p:nvSpPr>
          <p:cNvPr id="5" name="Tijdelijke aanduiding voor voettekst 4"/>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6" name="Picture 2" descr="Afficher l'image d'origin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53714" y="6086740"/>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32544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endParaRPr lang="nl-NL"/>
          </a:p>
        </p:txBody>
      </p:sp>
      <p:sp>
        <p:nvSpPr>
          <p:cNvPr id="3" name="Titel 2"/>
          <p:cNvSpPr>
            <a:spLocks noGrp="1"/>
          </p:cNvSpPr>
          <p:nvPr>
            <p:ph type="title"/>
          </p:nvPr>
        </p:nvSpPr>
        <p:spPr/>
        <p:txBody>
          <a:bodyPr/>
          <a:lstStyle/>
          <a:p>
            <a:r>
              <a:rPr lang="nl-NL" dirty="0" err="1"/>
              <a:t>Who’s</a:t>
            </a:r>
            <a:r>
              <a:rPr lang="nl-NL" dirty="0"/>
              <a:t> </a:t>
            </a:r>
            <a:r>
              <a:rPr lang="nl-NL" dirty="0" err="1"/>
              <a:t>this</a:t>
            </a:r>
            <a:r>
              <a:rPr lang="nl-NL" dirty="0"/>
              <a:t> man?</a:t>
            </a:r>
          </a:p>
        </p:txBody>
      </p:sp>
      <p:sp>
        <p:nvSpPr>
          <p:cNvPr id="4" name="Tijdelijke aanduiding voor dianummer 3"/>
          <p:cNvSpPr>
            <a:spLocks noGrp="1"/>
          </p:cNvSpPr>
          <p:nvPr>
            <p:ph type="sldNum" sz="quarter" idx="12"/>
          </p:nvPr>
        </p:nvSpPr>
        <p:spPr/>
        <p:txBody>
          <a:bodyPr/>
          <a:lstStyle/>
          <a:p>
            <a:fld id="{26D8BCDC-9EF3-324C-9A1A-77C789016D7D}" type="slidenum">
              <a:rPr lang="nl-NL" smtClean="0"/>
              <a:pPr/>
              <a:t>5</a:t>
            </a:fld>
            <a:endParaRPr lang="nl-NL"/>
          </a:p>
        </p:txBody>
      </p:sp>
      <p:pic>
        <p:nvPicPr>
          <p:cNvPr id="5" name="Afbeelding 4"/>
          <p:cNvPicPr>
            <a:picLocks noChangeAspect="1"/>
          </p:cNvPicPr>
          <p:nvPr/>
        </p:nvPicPr>
        <p:blipFill>
          <a:blip r:embed="rId2"/>
          <a:stretch>
            <a:fillRect/>
          </a:stretch>
        </p:blipFill>
        <p:spPr>
          <a:xfrm>
            <a:off x="2514521" y="1600200"/>
            <a:ext cx="2822420" cy="4459209"/>
          </a:xfrm>
          <a:prstGeom prst="rect">
            <a:avLst/>
          </a:prstGeom>
        </p:spPr>
      </p:pic>
      <p:sp>
        <p:nvSpPr>
          <p:cNvPr id="6" name="Tijdelijke aanduiding voor voettekst 5"/>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7" name="Picture 2" descr="Afficher l'image d'origin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31654" y="6052209"/>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404259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voettekst 5"/>
          <p:cNvSpPr>
            <a:spLocks noGrp="1"/>
          </p:cNvSpPr>
          <p:nvPr>
            <p:ph type="ftr" sz="quarter" idx="11"/>
          </p:nvPr>
        </p:nvSpPr>
        <p:spPr/>
        <p:txBody>
          <a:bodyPr/>
          <a:lstStyle/>
          <a:p>
            <a:r>
              <a:rPr lang="nl-NL"/>
              <a:t>Entrepreneurship and Communication in multicultural teams-ECMT+ 2016 1-FI01-KA203-022743</a:t>
            </a:r>
            <a:endParaRPr lang="nl-NL" dirty="0"/>
          </a:p>
        </p:txBody>
      </p:sp>
      <p:sp>
        <p:nvSpPr>
          <p:cNvPr id="4" name="Tijdelijke aanduiding voor dianummer 3"/>
          <p:cNvSpPr>
            <a:spLocks noGrp="1"/>
          </p:cNvSpPr>
          <p:nvPr>
            <p:ph type="sldNum" sz="quarter" idx="12"/>
          </p:nvPr>
        </p:nvSpPr>
        <p:spPr/>
        <p:txBody>
          <a:bodyPr/>
          <a:lstStyle/>
          <a:p>
            <a:fld id="{26D8BCDC-9EF3-324C-9A1A-77C789016D7D}" type="slidenum">
              <a:rPr lang="nl-NL" smtClean="0"/>
              <a:pPr/>
              <a:t>50</a:t>
            </a:fld>
            <a:endParaRPr lang="nl-NL"/>
          </a:p>
        </p:txBody>
      </p:sp>
      <p:sp>
        <p:nvSpPr>
          <p:cNvPr id="2" name="Tijdelijke aanduiding voor inhoud 1"/>
          <p:cNvSpPr>
            <a:spLocks noGrp="1"/>
          </p:cNvSpPr>
          <p:nvPr>
            <p:ph idx="4294967295"/>
          </p:nvPr>
        </p:nvSpPr>
        <p:spPr>
          <a:xfrm>
            <a:off x="0" y="1600200"/>
            <a:ext cx="8229600" cy="4525963"/>
          </a:xfrm>
        </p:spPr>
        <p:txBody>
          <a:bodyPr>
            <a:normAutofit/>
          </a:bodyPr>
          <a:lstStyle/>
          <a:p>
            <a:pPr marL="0" indent="0">
              <a:buNone/>
            </a:pPr>
            <a:r>
              <a:rPr lang="nl-NL" sz="6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QUESTIONS?</a:t>
            </a:r>
            <a:endParaRPr lang="nl-NL" sz="6600" dirty="0"/>
          </a:p>
        </p:txBody>
      </p:sp>
      <p:pic>
        <p:nvPicPr>
          <p:cNvPr id="5" name="Afbeelding 4" descr="j031559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001" y="2902936"/>
            <a:ext cx="3657600" cy="2609088"/>
          </a:xfrm>
          <a:prstGeom prst="rect">
            <a:avLst/>
          </a:prstGeom>
        </p:spPr>
      </p:pic>
      <p:pic>
        <p:nvPicPr>
          <p:cNvPr id="7" name="Picture 2" descr="Afficher l'image d'origin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53714" y="6086740"/>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950486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NL"/>
              <a:t>Entrepreneurship and Communication in multicultural teams-ECMT+ 2016 1-FI01-KA203-022743</a:t>
            </a:r>
            <a:endParaRPr lang="nl-NL" dirty="0"/>
          </a:p>
        </p:txBody>
      </p:sp>
      <p:sp>
        <p:nvSpPr>
          <p:cNvPr id="5" name="Tijdelijke aanduiding voor dianummer 4"/>
          <p:cNvSpPr>
            <a:spLocks noGrp="1"/>
          </p:cNvSpPr>
          <p:nvPr>
            <p:ph type="sldNum" sz="quarter" idx="12"/>
          </p:nvPr>
        </p:nvSpPr>
        <p:spPr/>
        <p:txBody>
          <a:bodyPr/>
          <a:lstStyle/>
          <a:p>
            <a:fld id="{26D8BCDC-9EF3-324C-9A1A-77C789016D7D}" type="slidenum">
              <a:rPr lang="nl-NL" smtClean="0"/>
              <a:pPr/>
              <a:t>51</a:t>
            </a:fld>
            <a:endParaRPr lang="nl-NL"/>
          </a:p>
        </p:txBody>
      </p:sp>
      <p:pic>
        <p:nvPicPr>
          <p:cNvPr id="6" name="Tijdelijke aanduiding voor inhoud 5" descr="pp_slide2a.jpg"/>
          <p:cNvPicPr>
            <a:picLocks noGrp="1" noChangeAspect="1"/>
          </p:cNvPicPr>
          <p:nvPr>
            <p:ph idx="4294967295"/>
          </p:nvPr>
        </p:nvPicPr>
        <p:blipFill>
          <a:blip r:embed="rId2">
            <a:extLst>
              <a:ext uri="{28A0092B-C50C-407E-A947-70E740481C1C}">
                <a14:useLocalDpi xmlns:a14="http://schemas.microsoft.com/office/drawing/2010/main" val="0"/>
              </a:ext>
            </a:extLst>
          </a:blip>
          <a:srcRect t="4244" b="4244"/>
          <a:stretch>
            <a:fillRect/>
          </a:stretch>
        </p:blipFill>
        <p:spPr>
          <a:xfrm>
            <a:off x="445655" y="477838"/>
            <a:ext cx="8229600" cy="5648325"/>
          </a:xfrm>
        </p:spPr>
      </p:pic>
    </p:spTree>
    <p:extLst>
      <p:ext uri="{BB962C8B-B14F-4D97-AF65-F5344CB8AC3E}">
        <p14:creationId xmlns:p14="http://schemas.microsoft.com/office/powerpoint/2010/main" val="2573744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en-GB" dirty="0"/>
              <a:t>Opportunity identifier</a:t>
            </a:r>
          </a:p>
          <a:p>
            <a:r>
              <a:rPr lang="en-GB" dirty="0"/>
              <a:t>Risk taker</a:t>
            </a:r>
          </a:p>
          <a:p>
            <a:r>
              <a:rPr lang="en-GB" dirty="0"/>
              <a:t>Creates marketable products out of nothing</a:t>
            </a:r>
          </a:p>
          <a:p>
            <a:r>
              <a:rPr lang="en-GB" dirty="0"/>
              <a:t>Able to innovate</a:t>
            </a:r>
          </a:p>
          <a:p>
            <a:r>
              <a:rPr lang="en-GB" dirty="0"/>
              <a:t>Proactive</a:t>
            </a:r>
          </a:p>
          <a:p>
            <a:r>
              <a:rPr lang="en-GB" dirty="0"/>
              <a:t>Autonomous</a:t>
            </a:r>
          </a:p>
          <a:p>
            <a:r>
              <a:rPr lang="en-GB" dirty="0"/>
              <a:t>Independent</a:t>
            </a:r>
          </a:p>
          <a:p>
            <a:r>
              <a:rPr lang="en-GB" dirty="0"/>
              <a:t>Dreamer</a:t>
            </a:r>
          </a:p>
        </p:txBody>
      </p:sp>
      <p:sp>
        <p:nvSpPr>
          <p:cNvPr id="3" name="Titel 2"/>
          <p:cNvSpPr>
            <a:spLocks noGrp="1"/>
          </p:cNvSpPr>
          <p:nvPr>
            <p:ph type="title"/>
          </p:nvPr>
        </p:nvSpPr>
        <p:spPr/>
        <p:txBody>
          <a:bodyPr/>
          <a:lstStyle/>
          <a:p>
            <a:r>
              <a:rPr lang="nl-BE" dirty="0" err="1"/>
              <a:t>Who</a:t>
            </a:r>
            <a:r>
              <a:rPr lang="nl-BE" dirty="0"/>
              <a:t> is </a:t>
            </a:r>
            <a:r>
              <a:rPr lang="nl-BE" dirty="0" err="1"/>
              <a:t>an</a:t>
            </a:r>
            <a:r>
              <a:rPr lang="nl-BE" dirty="0"/>
              <a:t> entrepreneur?</a:t>
            </a:r>
          </a:p>
        </p:txBody>
      </p:sp>
      <p:sp>
        <p:nvSpPr>
          <p:cNvPr id="5" name="Tijdelijke aanduiding voor dianummer 4"/>
          <p:cNvSpPr>
            <a:spLocks noGrp="1"/>
          </p:cNvSpPr>
          <p:nvPr>
            <p:ph type="sldNum" sz="quarter" idx="12"/>
          </p:nvPr>
        </p:nvSpPr>
        <p:spPr/>
        <p:txBody>
          <a:bodyPr/>
          <a:lstStyle/>
          <a:p>
            <a:fld id="{26D8BCDC-9EF3-324C-9A1A-77C789016D7D}" type="slidenum">
              <a:rPr lang="nl-NL" smtClean="0"/>
              <a:pPr/>
              <a:t>6</a:t>
            </a:fld>
            <a:endParaRPr lang="nl-NL"/>
          </a:p>
        </p:txBody>
      </p:sp>
      <p:sp>
        <p:nvSpPr>
          <p:cNvPr id="4" name="Tijdelijke aanduiding voor voettekst 3"/>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7" name="Picture 2" descr="Afficher l'image d'origin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53714" y="6086740"/>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88394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28630" y="1716877"/>
            <a:ext cx="8229600" cy="4525963"/>
          </a:xfrm>
        </p:spPr>
        <p:txBody>
          <a:bodyPr>
            <a:normAutofit lnSpcReduction="10000"/>
          </a:bodyPr>
          <a:lstStyle/>
          <a:p>
            <a:r>
              <a:rPr lang="nl-BE" dirty="0"/>
              <a:t>Commercial Entrepreneurship: represents the identification, evolution and exploitation of opportunities that </a:t>
            </a:r>
            <a:r>
              <a:rPr lang="nl-BE" b="1" dirty="0"/>
              <a:t>result in profit.</a:t>
            </a:r>
          </a:p>
          <a:p>
            <a:pPr marL="0" indent="0">
              <a:buNone/>
            </a:pPr>
            <a:endParaRPr lang="nl-BE" dirty="0"/>
          </a:p>
          <a:p>
            <a:r>
              <a:rPr lang="nl-BE" dirty="0"/>
              <a:t>Social entrepreneurship: refers to the identification, evolution and exploitation of opportunities that </a:t>
            </a:r>
            <a:r>
              <a:rPr lang="nl-BE" b="1" dirty="0"/>
              <a:t>result in social value. </a:t>
            </a:r>
          </a:p>
          <a:p>
            <a:r>
              <a:rPr lang="nl-BE" b="1" dirty="0"/>
              <a:t>Value is defined as a permanent  process of making choices by the entrepreneur.</a:t>
            </a:r>
          </a:p>
          <a:p>
            <a:endParaRPr lang="nl-BE" b="1" dirty="0"/>
          </a:p>
          <a:p>
            <a:r>
              <a:rPr lang="nl-BE" b="1" dirty="0"/>
              <a:t>Interesting youtube for an audience not familiar with social entrepreneurship</a:t>
            </a:r>
          </a:p>
          <a:p>
            <a:r>
              <a:rPr lang="nl-BE" dirty="0">
                <a:hlinkClick r:id="rId3"/>
              </a:rPr>
              <a:t>https://www.youtube.com/watch?v=1ecKK3S8DOE</a:t>
            </a:r>
            <a:endParaRPr lang="nl-BE" dirty="0"/>
          </a:p>
          <a:p>
            <a:endParaRPr lang="nl-BE" b="1" dirty="0"/>
          </a:p>
        </p:txBody>
      </p:sp>
      <p:sp>
        <p:nvSpPr>
          <p:cNvPr id="3" name="Titel 2"/>
          <p:cNvSpPr>
            <a:spLocks noGrp="1"/>
          </p:cNvSpPr>
          <p:nvPr>
            <p:ph type="title"/>
          </p:nvPr>
        </p:nvSpPr>
        <p:spPr/>
        <p:txBody>
          <a:bodyPr/>
          <a:lstStyle/>
          <a:p>
            <a:r>
              <a:rPr lang="nl-BE" dirty="0" err="1"/>
              <a:t>Difference</a:t>
            </a:r>
            <a:r>
              <a:rPr lang="nl-BE" dirty="0"/>
              <a:t> </a:t>
            </a:r>
            <a:r>
              <a:rPr lang="nl-BE" dirty="0" err="1"/>
              <a:t>between</a:t>
            </a:r>
            <a:r>
              <a:rPr lang="nl-BE" dirty="0"/>
              <a:t> </a:t>
            </a:r>
            <a:r>
              <a:rPr lang="nl-BE" dirty="0" err="1"/>
              <a:t>social</a:t>
            </a:r>
            <a:r>
              <a:rPr lang="nl-BE" dirty="0"/>
              <a:t> &amp; business </a:t>
            </a:r>
            <a:r>
              <a:rPr lang="nl-BE" dirty="0" err="1"/>
              <a:t>entrepreneurship</a:t>
            </a:r>
            <a:endParaRPr lang="nl-BE" dirty="0"/>
          </a:p>
        </p:txBody>
      </p:sp>
      <p:sp>
        <p:nvSpPr>
          <p:cNvPr id="5" name="Tijdelijke aanduiding voor dianummer 4"/>
          <p:cNvSpPr>
            <a:spLocks noGrp="1"/>
          </p:cNvSpPr>
          <p:nvPr>
            <p:ph type="sldNum" sz="quarter" idx="12"/>
          </p:nvPr>
        </p:nvSpPr>
        <p:spPr/>
        <p:txBody>
          <a:bodyPr/>
          <a:lstStyle/>
          <a:p>
            <a:fld id="{26D8BCDC-9EF3-324C-9A1A-77C789016D7D}" type="slidenum">
              <a:rPr lang="nl-NL" smtClean="0"/>
              <a:pPr/>
              <a:t>7</a:t>
            </a:fld>
            <a:endParaRPr lang="nl-NL"/>
          </a:p>
        </p:txBody>
      </p:sp>
      <p:sp>
        <p:nvSpPr>
          <p:cNvPr id="4" name="Tijdelijke aanduiding voor voettekst 3"/>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6" name="Picture 2" descr="Afficher l'image d'origin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53714" y="6242840"/>
            <a:ext cx="1470413" cy="5757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69641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a:t>Commercial entrepreneur </a:t>
            </a:r>
            <a:r>
              <a:rPr lang="nl-BE" b="1" dirty="0"/>
              <a:t>may create change in the society </a:t>
            </a:r>
            <a:r>
              <a:rPr lang="nl-BE" dirty="0"/>
              <a:t>but that is not the primary purpose of starting the venture.</a:t>
            </a:r>
          </a:p>
          <a:p>
            <a:r>
              <a:rPr lang="nl-BE" dirty="0"/>
              <a:t>Social entrepreneur may generate profit but for him/her that is not the </a:t>
            </a:r>
            <a:r>
              <a:rPr lang="nl-BE" b="1" dirty="0"/>
              <a:t>primary reason </a:t>
            </a:r>
            <a:r>
              <a:rPr lang="nl-BE" dirty="0"/>
              <a:t>for starting the venture.</a:t>
            </a:r>
          </a:p>
          <a:p>
            <a:endParaRPr lang="nl-BE" dirty="0"/>
          </a:p>
          <a:p>
            <a:r>
              <a:rPr lang="nl-BE" dirty="0"/>
              <a:t>For the commercial entrepreneur: ‘wealth’ is the same as profit.</a:t>
            </a:r>
          </a:p>
          <a:p>
            <a:r>
              <a:rPr lang="nl-BE" dirty="0"/>
              <a:t>For the social entrepreneur however wealth encompasses creation of the social and environmental capital.</a:t>
            </a:r>
          </a:p>
          <a:p>
            <a:r>
              <a:rPr lang="nl-BE" dirty="0">
                <a:hlinkClick r:id="rId3"/>
              </a:rPr>
              <a:t>https://www.ey.com/gl/en/about-us/entrepreneurship/entrepreneur-of-the-year</a:t>
            </a:r>
            <a:endParaRPr lang="nl-BE" dirty="0"/>
          </a:p>
          <a:p>
            <a:endParaRPr lang="nl-BE" dirty="0"/>
          </a:p>
        </p:txBody>
      </p:sp>
      <p:sp>
        <p:nvSpPr>
          <p:cNvPr id="3" name="Titel 2"/>
          <p:cNvSpPr>
            <a:spLocks noGrp="1"/>
          </p:cNvSpPr>
          <p:nvPr>
            <p:ph type="title"/>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26D8BCDC-9EF3-324C-9A1A-77C789016D7D}" type="slidenum">
              <a:rPr lang="nl-NL" smtClean="0"/>
              <a:pPr/>
              <a:t>8</a:t>
            </a:fld>
            <a:endParaRPr lang="nl-NL"/>
          </a:p>
        </p:txBody>
      </p:sp>
      <p:sp>
        <p:nvSpPr>
          <p:cNvPr id="4" name="Tijdelijke aanduiding voor voettekst 3"/>
          <p:cNvSpPr>
            <a:spLocks noGrp="1"/>
          </p:cNvSpPr>
          <p:nvPr>
            <p:ph type="ftr" sz="quarter" idx="11"/>
          </p:nvPr>
        </p:nvSpPr>
        <p:spPr/>
        <p:txBody>
          <a:bodyPr/>
          <a:lstStyle/>
          <a:p>
            <a:r>
              <a:rPr lang="nl-NL"/>
              <a:t>Entrepreneurship and Communication in multicultural teams-ECMT+ 2016 1-FI01-KA203-022743</a:t>
            </a:r>
            <a:endParaRPr lang="nl-NL" dirty="0"/>
          </a:p>
        </p:txBody>
      </p:sp>
      <p:pic>
        <p:nvPicPr>
          <p:cNvPr id="6" name="Picture 2" descr="Afficher l'image d'origin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40478" y="6145693"/>
            <a:ext cx="1470413" cy="731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8095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err="1"/>
              <a:t>What</a:t>
            </a:r>
            <a:r>
              <a:rPr lang="nl-BE" dirty="0"/>
              <a:t> is a </a:t>
            </a:r>
            <a:r>
              <a:rPr lang="nl-BE" dirty="0" err="1"/>
              <a:t>social</a:t>
            </a:r>
            <a:r>
              <a:rPr lang="nl-BE" dirty="0"/>
              <a:t> entrepreneur?</a:t>
            </a:r>
          </a:p>
        </p:txBody>
      </p:sp>
      <p:sp>
        <p:nvSpPr>
          <p:cNvPr id="4" name="Ovaal 3"/>
          <p:cNvSpPr/>
          <p:nvPr/>
        </p:nvSpPr>
        <p:spPr>
          <a:xfrm>
            <a:off x="457200" y="1845129"/>
            <a:ext cx="4767943" cy="453934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5" name="Tijdelijke aanduiding voor inhoud 4"/>
          <p:cNvSpPr>
            <a:spLocks noGrp="1"/>
          </p:cNvSpPr>
          <p:nvPr>
            <p:ph idx="1"/>
          </p:nvPr>
        </p:nvSpPr>
        <p:spPr>
          <a:xfrm>
            <a:off x="3739243" y="1845129"/>
            <a:ext cx="4767943" cy="453934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endParaRPr lang="nl-BE" dirty="0"/>
          </a:p>
        </p:txBody>
      </p:sp>
      <p:sp>
        <p:nvSpPr>
          <p:cNvPr id="6" name="Tekstvak 5"/>
          <p:cNvSpPr txBox="1"/>
          <p:nvPr/>
        </p:nvSpPr>
        <p:spPr>
          <a:xfrm>
            <a:off x="914400" y="2428374"/>
            <a:ext cx="3347357" cy="3508653"/>
          </a:xfrm>
          <a:prstGeom prst="rect">
            <a:avLst/>
          </a:prstGeom>
          <a:noFill/>
        </p:spPr>
        <p:txBody>
          <a:bodyPr wrap="square" rtlCol="0">
            <a:spAutoFit/>
          </a:bodyPr>
          <a:lstStyle/>
          <a:p>
            <a:pPr algn="ctr"/>
            <a:r>
              <a:rPr lang="nl-BE" sz="2400" b="1" cap="all" dirty="0" err="1"/>
              <a:t>Social</a:t>
            </a:r>
            <a:endParaRPr lang="nl-BE" sz="2400" b="1" cap="all" dirty="0"/>
          </a:p>
          <a:p>
            <a:r>
              <a:rPr lang="nl-BE" dirty="0" err="1"/>
              <a:t>Crucial</a:t>
            </a:r>
            <a:r>
              <a:rPr lang="nl-BE" dirty="0"/>
              <a:t> </a:t>
            </a:r>
            <a:r>
              <a:rPr lang="nl-BE" dirty="0" err="1"/>
              <a:t>problems</a:t>
            </a:r>
            <a:r>
              <a:rPr lang="nl-BE" dirty="0"/>
              <a:t> of </a:t>
            </a:r>
            <a:r>
              <a:rPr lang="nl-BE" dirty="0" err="1"/>
              <a:t>our</a:t>
            </a:r>
            <a:r>
              <a:rPr lang="nl-BE" dirty="0"/>
              <a:t> society:</a:t>
            </a:r>
          </a:p>
          <a:p>
            <a:pPr marL="285750" indent="-285750">
              <a:buFontTx/>
              <a:buChar char="-"/>
            </a:pPr>
            <a:r>
              <a:rPr lang="nl-BE" dirty="0"/>
              <a:t>Health</a:t>
            </a:r>
          </a:p>
          <a:p>
            <a:pPr marL="285750" indent="-285750">
              <a:buFontTx/>
              <a:buChar char="-"/>
            </a:pPr>
            <a:r>
              <a:rPr lang="nl-BE" dirty="0" err="1"/>
              <a:t>Education</a:t>
            </a:r>
            <a:endParaRPr lang="nl-BE" dirty="0"/>
          </a:p>
          <a:p>
            <a:pPr marL="285750" indent="-285750">
              <a:buFontTx/>
              <a:buChar char="-"/>
            </a:pPr>
            <a:r>
              <a:rPr lang="nl-BE" dirty="0"/>
              <a:t>Human </a:t>
            </a:r>
            <a:r>
              <a:rPr lang="nl-BE" dirty="0" err="1"/>
              <a:t>rights</a:t>
            </a:r>
            <a:endParaRPr lang="nl-BE" dirty="0"/>
          </a:p>
          <a:p>
            <a:pPr marL="285750" indent="-285750">
              <a:buFontTx/>
              <a:buChar char="-"/>
            </a:pPr>
            <a:r>
              <a:rPr lang="nl-BE" dirty="0"/>
              <a:t>Environment</a:t>
            </a:r>
          </a:p>
          <a:p>
            <a:pPr marL="285750" indent="-285750">
              <a:buFontTx/>
              <a:buChar char="-"/>
            </a:pPr>
            <a:r>
              <a:rPr lang="nl-BE" dirty="0"/>
              <a:t>Equality</a:t>
            </a:r>
          </a:p>
          <a:p>
            <a:pPr marL="285750" indent="-285750">
              <a:buFontTx/>
              <a:buChar char="-"/>
            </a:pPr>
            <a:r>
              <a:rPr lang="nl-BE" dirty="0"/>
              <a:t>Inclusion</a:t>
            </a:r>
          </a:p>
          <a:p>
            <a:pPr marL="285750" indent="-285750">
              <a:buFontTx/>
              <a:buChar char="-"/>
            </a:pPr>
            <a:r>
              <a:rPr lang="nl-BE" dirty="0"/>
              <a:t>…</a:t>
            </a:r>
          </a:p>
          <a:p>
            <a:pPr marL="285750" indent="-285750">
              <a:buFontTx/>
              <a:buChar char="-"/>
            </a:pPr>
            <a:r>
              <a:rPr lang="nl-BE" dirty="0" err="1"/>
              <a:t>Seeks</a:t>
            </a:r>
            <a:r>
              <a:rPr lang="nl-BE" dirty="0"/>
              <a:t> </a:t>
            </a:r>
            <a:r>
              <a:rPr lang="nl-BE" dirty="0" err="1"/>
              <a:t>social</a:t>
            </a:r>
            <a:r>
              <a:rPr lang="nl-BE" dirty="0"/>
              <a:t> impact, </a:t>
            </a:r>
            <a:r>
              <a:rPr lang="nl-BE" dirty="0" err="1"/>
              <a:t>economic</a:t>
            </a:r>
            <a:r>
              <a:rPr lang="nl-BE" dirty="0"/>
              <a:t> </a:t>
            </a:r>
            <a:r>
              <a:rPr lang="nl-BE" dirty="0" err="1"/>
              <a:t>profit</a:t>
            </a:r>
            <a:r>
              <a:rPr lang="nl-BE" dirty="0"/>
              <a:t> is </a:t>
            </a:r>
            <a:r>
              <a:rPr lang="nl-BE" dirty="0" err="1"/>
              <a:t>not</a:t>
            </a:r>
            <a:r>
              <a:rPr lang="nl-BE" dirty="0"/>
              <a:t> a </a:t>
            </a:r>
            <a:r>
              <a:rPr lang="nl-BE" dirty="0" err="1"/>
              <a:t>measure</a:t>
            </a:r>
            <a:r>
              <a:rPr lang="nl-BE" dirty="0"/>
              <a:t> of </a:t>
            </a:r>
            <a:r>
              <a:rPr lang="nl-BE" dirty="0" err="1"/>
              <a:t>success</a:t>
            </a:r>
            <a:endParaRPr lang="nl-BE" dirty="0"/>
          </a:p>
        </p:txBody>
      </p:sp>
      <p:sp>
        <p:nvSpPr>
          <p:cNvPr id="8" name="Tekstvak 7"/>
          <p:cNvSpPr txBox="1"/>
          <p:nvPr/>
        </p:nvSpPr>
        <p:spPr>
          <a:xfrm>
            <a:off x="5404757" y="2760608"/>
            <a:ext cx="2960588" cy="2954655"/>
          </a:xfrm>
          <a:prstGeom prst="rect">
            <a:avLst/>
          </a:prstGeom>
          <a:noFill/>
        </p:spPr>
        <p:txBody>
          <a:bodyPr wrap="square" rtlCol="0">
            <a:spAutoFit/>
          </a:bodyPr>
          <a:lstStyle/>
          <a:p>
            <a:pPr algn="ctr"/>
            <a:r>
              <a:rPr lang="nl-BE" sz="2400" b="1" cap="all" dirty="0"/>
              <a:t>Entrepreneur:</a:t>
            </a:r>
          </a:p>
          <a:p>
            <a:r>
              <a:rPr lang="nl-BE" dirty="0" err="1"/>
              <a:t>Brings</a:t>
            </a:r>
            <a:r>
              <a:rPr lang="nl-BE" dirty="0"/>
              <a:t> </a:t>
            </a:r>
            <a:r>
              <a:rPr lang="nl-BE" dirty="0" err="1"/>
              <a:t>radically</a:t>
            </a:r>
            <a:r>
              <a:rPr lang="nl-BE" dirty="0"/>
              <a:t> new solution </a:t>
            </a:r>
            <a:r>
              <a:rPr lang="nl-BE" dirty="0" err="1"/>
              <a:t>with</a:t>
            </a:r>
            <a:r>
              <a:rPr lang="nl-BE" dirty="0"/>
              <a:t> </a:t>
            </a:r>
            <a:r>
              <a:rPr lang="nl-BE" dirty="0" err="1"/>
              <a:t>potential</a:t>
            </a:r>
            <a:r>
              <a:rPr lang="nl-BE" dirty="0"/>
              <a:t> </a:t>
            </a:r>
            <a:r>
              <a:rPr lang="nl-BE" dirty="0" err="1"/>
              <a:t>to</a:t>
            </a:r>
            <a:r>
              <a:rPr lang="nl-BE" dirty="0"/>
              <a:t> </a:t>
            </a:r>
            <a:r>
              <a:rPr lang="nl-BE" dirty="0" err="1"/>
              <a:t>revolutionize</a:t>
            </a:r>
            <a:r>
              <a:rPr lang="nl-BE" dirty="0"/>
              <a:t> a </a:t>
            </a:r>
            <a:r>
              <a:rPr lang="nl-BE" dirty="0" err="1"/>
              <a:t>whole</a:t>
            </a:r>
            <a:r>
              <a:rPr lang="nl-BE" dirty="0"/>
              <a:t> area.  </a:t>
            </a:r>
            <a:r>
              <a:rPr lang="nl-BE" dirty="0" err="1"/>
              <a:t>Qualities</a:t>
            </a:r>
            <a:r>
              <a:rPr lang="nl-BE" dirty="0"/>
              <a:t>:</a:t>
            </a:r>
          </a:p>
          <a:p>
            <a:pPr marL="285750" indent="-285750">
              <a:buFontTx/>
              <a:buChar char="-"/>
            </a:pPr>
            <a:r>
              <a:rPr lang="nl-BE" dirty="0" err="1"/>
              <a:t>Vision</a:t>
            </a:r>
            <a:endParaRPr lang="nl-BE" dirty="0"/>
          </a:p>
          <a:p>
            <a:pPr marL="285750" indent="-285750">
              <a:buFontTx/>
              <a:buChar char="-"/>
            </a:pPr>
            <a:r>
              <a:rPr lang="nl-BE" dirty="0" err="1"/>
              <a:t>Pragmatism</a:t>
            </a:r>
            <a:endParaRPr lang="nl-BE" dirty="0"/>
          </a:p>
          <a:p>
            <a:pPr marL="285750" indent="-285750">
              <a:buFontTx/>
              <a:buChar char="-"/>
            </a:pPr>
            <a:r>
              <a:rPr lang="nl-BE" dirty="0" err="1"/>
              <a:t>Creativity</a:t>
            </a:r>
            <a:endParaRPr lang="nl-BE" dirty="0"/>
          </a:p>
          <a:p>
            <a:pPr marL="285750" indent="-285750">
              <a:buFontTx/>
              <a:buChar char="-"/>
            </a:pPr>
            <a:r>
              <a:rPr lang="nl-BE" dirty="0" err="1"/>
              <a:t>Perseverance</a:t>
            </a:r>
            <a:endParaRPr lang="nl-BE" dirty="0"/>
          </a:p>
          <a:p>
            <a:pPr marL="285750" indent="-285750">
              <a:buFontTx/>
              <a:buChar char="-"/>
            </a:pPr>
            <a:r>
              <a:rPr lang="nl-BE" dirty="0"/>
              <a:t>…</a:t>
            </a:r>
          </a:p>
        </p:txBody>
      </p:sp>
      <p:sp>
        <p:nvSpPr>
          <p:cNvPr id="9" name="Ovaal 8"/>
          <p:cNvSpPr/>
          <p:nvPr/>
        </p:nvSpPr>
        <p:spPr>
          <a:xfrm>
            <a:off x="3918857" y="2773446"/>
            <a:ext cx="1143000" cy="2682708"/>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0" name="Tekstvak 9"/>
          <p:cNvSpPr txBox="1"/>
          <p:nvPr/>
        </p:nvSpPr>
        <p:spPr>
          <a:xfrm>
            <a:off x="4024994" y="3598396"/>
            <a:ext cx="947057" cy="923330"/>
          </a:xfrm>
          <a:prstGeom prst="rect">
            <a:avLst/>
          </a:prstGeom>
          <a:noFill/>
        </p:spPr>
        <p:txBody>
          <a:bodyPr wrap="square" rtlCol="0">
            <a:spAutoFit/>
          </a:bodyPr>
          <a:lstStyle/>
          <a:p>
            <a:r>
              <a:rPr lang="nl-BE" dirty="0" err="1"/>
              <a:t>Social</a:t>
            </a:r>
            <a:r>
              <a:rPr lang="nl-BE" dirty="0"/>
              <a:t> </a:t>
            </a:r>
            <a:r>
              <a:rPr lang="nl-BE" dirty="0" err="1"/>
              <a:t>entre</a:t>
            </a:r>
            <a:r>
              <a:rPr lang="nl-BE" dirty="0"/>
              <a:t>- </a:t>
            </a:r>
            <a:r>
              <a:rPr lang="nl-BE" dirty="0" err="1"/>
              <a:t>preneur</a:t>
            </a:r>
            <a:endParaRPr lang="nl-BE" dirty="0"/>
          </a:p>
        </p:txBody>
      </p:sp>
      <p:sp>
        <p:nvSpPr>
          <p:cNvPr id="7" name="Tijdelijke aanduiding voor dianummer 6"/>
          <p:cNvSpPr>
            <a:spLocks noGrp="1"/>
          </p:cNvSpPr>
          <p:nvPr>
            <p:ph type="sldNum" sz="quarter" idx="12"/>
          </p:nvPr>
        </p:nvSpPr>
        <p:spPr/>
        <p:txBody>
          <a:bodyPr/>
          <a:lstStyle/>
          <a:p>
            <a:fld id="{26D8BCDC-9EF3-324C-9A1A-77C789016D7D}" type="slidenum">
              <a:rPr lang="nl-NL" smtClean="0"/>
              <a:pPr/>
              <a:t>9</a:t>
            </a:fld>
            <a:endParaRPr lang="nl-NL"/>
          </a:p>
        </p:txBody>
      </p:sp>
      <p:sp>
        <p:nvSpPr>
          <p:cNvPr id="2" name="Tijdelijke aanduiding voor voettekst 1"/>
          <p:cNvSpPr>
            <a:spLocks noGrp="1"/>
          </p:cNvSpPr>
          <p:nvPr>
            <p:ph type="ftr" sz="quarter" idx="11"/>
          </p:nvPr>
        </p:nvSpPr>
        <p:spPr/>
        <p:txBody>
          <a:bodyPr/>
          <a:lstStyle/>
          <a:p>
            <a:r>
              <a:rPr lang="nl-NL"/>
              <a:t>Entrepreneurship and Communication in multicultural teams-ECMT+ 2016 1-FI01-KA203-022743</a:t>
            </a:r>
            <a:endParaRPr lang="nl-NL" dirty="0"/>
          </a:p>
        </p:txBody>
      </p:sp>
    </p:spTree>
    <p:extLst>
      <p:ext uri="{BB962C8B-B14F-4D97-AF65-F5344CB8AC3E}">
        <p14:creationId xmlns:p14="http://schemas.microsoft.com/office/powerpoint/2010/main" val="100759591"/>
      </p:ext>
    </p:extLst>
  </p:cSld>
  <p:clrMapOvr>
    <a:masterClrMapping/>
  </p:clrMapOvr>
</p:sld>
</file>

<file path=ppt/theme/theme1.xml><?xml version="1.0" encoding="utf-8"?>
<a:theme xmlns:a="http://schemas.openxmlformats.org/drawingml/2006/main" name="VIVES sjabloon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VIVES sjabloon 2013</Template>
  <TotalTime>4673</TotalTime>
  <Words>3880</Words>
  <Application>Microsoft Macintosh PowerPoint</Application>
  <PresentationFormat>Diavoorstelling (4:3)</PresentationFormat>
  <Paragraphs>506</Paragraphs>
  <Slides>51</Slides>
  <Notes>22</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51</vt:i4>
      </vt:variant>
    </vt:vector>
  </HeadingPairs>
  <TitlesOfParts>
    <vt:vector size="54" baseType="lpstr">
      <vt:lpstr>Arial</vt:lpstr>
      <vt:lpstr>Calibri</vt:lpstr>
      <vt:lpstr>VIVES sjabloon 2013</vt:lpstr>
      <vt:lpstr>PowerPoint-presentatie</vt:lpstr>
      <vt:lpstr>Impact driven business model and link with Social Entrepreneurship for the INNOVENTER Social Entrepreneurship programme  </vt:lpstr>
      <vt:lpstr>PowerPoint-presentatie</vt:lpstr>
      <vt:lpstr>Examples</vt:lpstr>
      <vt:lpstr>Who’s this man?</vt:lpstr>
      <vt:lpstr>Who is an entrepreneur?</vt:lpstr>
      <vt:lpstr>Difference between social &amp; business entrepreneurship</vt:lpstr>
      <vt:lpstr>PowerPoint-presentatie</vt:lpstr>
      <vt:lpstr>What is a social entrepreneur?</vt:lpstr>
      <vt:lpstr>PowerPoint-presentatie</vt:lpstr>
      <vt:lpstr>PowerPoint-presentatie</vt:lpstr>
      <vt:lpstr>PowerPoint-presentatie</vt:lpstr>
      <vt:lpstr>Belgian examples with English websites Case 1 WAAK</vt:lpstr>
      <vt:lpstr>Belgian examples</vt:lpstr>
      <vt:lpstr>Belgian Examples</vt:lpstr>
      <vt:lpstr>International examples</vt:lpstr>
      <vt:lpstr>What is a social enterprise?</vt:lpstr>
      <vt:lpstr>Social enterprise</vt:lpstr>
      <vt:lpstr>Lessons learned</vt:lpstr>
      <vt:lpstr>EFQM Model (European Foundation for Quality Management) Leadership leads to Key performance results</vt:lpstr>
      <vt:lpstr>Impact Driven Business model starts from social impact</vt:lpstr>
      <vt:lpstr>CASE 2 SOCIAL IMPACT: PASSWERK Acting as a non-social organisation with a social heart</vt:lpstr>
      <vt:lpstr>SOCIAL IMPACT a case: PASSWERK Acting like a non-social organisation with a social heart</vt:lpstr>
      <vt:lpstr>1. WHAT DO YOU WANT TO CHANGE? GOALS =&gt; WHY?</vt:lpstr>
      <vt:lpstr>2. WHAT EXACTLY ARE YOU GOING TO DO? BUSINESS CONCEPT =&gt; WHAT?</vt:lpstr>
      <vt:lpstr>2. WHAT EXACTLY ARE YOU GOING TO DO? BUSINESS CONCEPT =&gt; WHAT?</vt:lpstr>
      <vt:lpstr>PowerPoint-presentatie</vt:lpstr>
      <vt:lpstr>3. HOW ARE YOU GOING TO REALISE THIS?  RESOURCES=&gt; HOW?</vt:lpstr>
      <vt:lpstr>4. STAKEHOLDERS AND PARTNERS</vt:lpstr>
      <vt:lpstr>5. PROCESSES AND POLICIES</vt:lpstr>
      <vt:lpstr>PowerPoint-presentatie</vt:lpstr>
      <vt:lpstr>PowerPoint-presentatie</vt:lpstr>
      <vt:lpstr>PowerPoint-presentatie</vt:lpstr>
      <vt:lpstr>6. WHAT HAS CHANGED? SOCIAL IMPACT=&gt; RESULT?</vt:lpstr>
      <vt:lpstr>IMPACT? Impact Driven Business Model Can it be successful?</vt:lpstr>
      <vt:lpstr>Following slides are at your disposition to fill in</vt:lpstr>
      <vt:lpstr>1. WHAT DO YOU WANT TO CHANGE? GOALS =&gt; WHY?</vt:lpstr>
      <vt:lpstr>2. WHAT EXACTLY ARE YOU GING TO DO? BUSINESS CONCEPT =&gt; WHAT?</vt:lpstr>
      <vt:lpstr>3. HOW ARE YOU GOING TO REALISE THIS?  RESOURCES=&gt; HOW?</vt:lpstr>
      <vt:lpstr>4. STAKEHOLDERS AND PARTNERS</vt:lpstr>
      <vt:lpstr>5. PROCESSES AND POLICIES</vt:lpstr>
      <vt:lpstr>PowerPoint-presentatie</vt:lpstr>
      <vt:lpstr>PowerPoint-presentatie</vt:lpstr>
      <vt:lpstr>6. WHAT HAS CHANGED? SOCIAL IMPACT=&gt; RESULT?</vt:lpstr>
      <vt:lpstr>Sources</vt:lpstr>
      <vt:lpstr>Additional Material</vt:lpstr>
      <vt:lpstr>MATERIAL</vt:lpstr>
      <vt:lpstr>Material from a student</vt:lpstr>
      <vt:lpstr>PowerPoint-presentatie</vt:lpstr>
      <vt:lpstr>PowerPoint-presentatie</vt:lpstr>
      <vt:lpstr>PowerPoint-presentatie</vt:lpstr>
    </vt:vector>
  </TitlesOfParts>
  <Manager/>
  <Company>HP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Larissa.Deblauwe</dc:creator>
  <cp:keywords/>
  <dc:description/>
  <cp:lastModifiedBy>Ron Beirens</cp:lastModifiedBy>
  <cp:revision>271</cp:revision>
  <cp:lastPrinted>2013-12-02T14:07:09Z</cp:lastPrinted>
  <dcterms:created xsi:type="dcterms:W3CDTF">2013-07-10T14:03:19Z</dcterms:created>
  <dcterms:modified xsi:type="dcterms:W3CDTF">2019-09-11T11:00:21Z</dcterms:modified>
  <cp:category/>
</cp:coreProperties>
</file>