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1" r:id="rId5"/>
    <p:sldId id="262" r:id="rId6"/>
    <p:sldId id="263" r:id="rId7"/>
    <p:sldId id="280" r:id="rId8"/>
    <p:sldId id="28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52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A2F2E-1E89-463D-B992-47027287E127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C4E5E-CC9B-4FC0-94C3-D2E6FF577B4E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725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sz="2000" dirty="0"/>
              <a:t>brand new venture with all the potential : attractive because</a:t>
            </a:r>
            <a:r>
              <a:rPr lang="en-GB" sz="2000" baseline="0" dirty="0"/>
              <a:t> all is to develop, exiting, building great potential </a:t>
            </a:r>
          </a:p>
          <a:p>
            <a:endParaRPr lang="en-GB" sz="2000" baseline="0" dirty="0"/>
          </a:p>
          <a:p>
            <a:r>
              <a:rPr lang="en-GB" sz="2000" baseline="0" dirty="0"/>
              <a:t>With plenty a proof, you can show the </a:t>
            </a:r>
            <a:endParaRPr lang="en-GB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D8017-AD27-4BAB-A9FF-2EFBDA9739A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802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/>
              <a:t>No better money than the customer’s money </a:t>
            </a:r>
          </a:p>
          <a:p>
            <a:endParaRPr lang="en-GB" sz="2000" dirty="0"/>
          </a:p>
          <a:p>
            <a:r>
              <a:rPr lang="en-GB" sz="2000" dirty="0"/>
              <a:t>Investors are looking for 2 things </a:t>
            </a:r>
          </a:p>
          <a:p>
            <a:r>
              <a:rPr lang="en-GB" sz="2000" dirty="0"/>
              <a:t>Decreasing risk and increasing</a:t>
            </a:r>
            <a:r>
              <a:rPr lang="en-GB" sz="2000" baseline="0" dirty="0"/>
              <a:t> value </a:t>
            </a:r>
          </a:p>
          <a:p>
            <a:endParaRPr lang="en-GB" sz="2000" baseline="0" dirty="0"/>
          </a:p>
          <a:p>
            <a:r>
              <a:rPr lang="en-GB" sz="2000" baseline="0" dirty="0"/>
              <a:t>To illustrate this : financial model</a:t>
            </a:r>
          </a:p>
          <a:p>
            <a:endParaRPr lang="en-GB" sz="2000" baseline="0" dirty="0"/>
          </a:p>
          <a:p>
            <a:r>
              <a:rPr lang="en-GB" sz="2000" baseline="0" dirty="0"/>
              <a:t>IPO 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initial public </a:t>
            </a:r>
            <a:r>
              <a:rPr lang="fr-F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offering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stock </a:t>
            </a:r>
            <a:r>
              <a:rPr lang="fr-F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exange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GB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D8017-AD27-4BAB-A9FF-2EFBDA9739A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432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D8017-AD27-4BAB-A9FF-2EFBDA9739A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704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D8017-AD27-4BAB-A9FF-2EFBDA9739A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850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/>
              <a:t>To be successful, a business has to be at the intersection of those three dimensions :</a:t>
            </a:r>
          </a:p>
          <a:p>
            <a:r>
              <a:rPr lang="en-GB" sz="2000" dirty="0"/>
              <a:t>The environment</a:t>
            </a:r>
            <a:r>
              <a:rPr lang="en-GB" sz="2000" baseline="0" dirty="0"/>
              <a:t> is more or less munificent,  your customers are there, your suppliers to, your partners, advisors, mentors are somewhere in this environment. </a:t>
            </a:r>
          </a:p>
          <a:p>
            <a:r>
              <a:rPr lang="en-GB" sz="2000" baseline="0" dirty="0"/>
              <a:t>Entrepreneur: deep technical knowledge, skills, qualities, characteristics</a:t>
            </a:r>
          </a:p>
          <a:p>
            <a:r>
              <a:rPr lang="en-GB" sz="2000" baseline="0" dirty="0"/>
              <a:t>Enterprise: all the resources : team, money, … </a:t>
            </a:r>
            <a:endParaRPr lang="en-GB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F2235-FCDF-4721-9CC5-2458CFD1593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715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F3F-155D-4AEF-8329-EAD75E813C62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B4-1868-42C8-B194-F3F53E2590D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20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F3F-155D-4AEF-8329-EAD75E813C62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B4-1868-42C8-B194-F3F53E2590D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2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F3F-155D-4AEF-8329-EAD75E813C62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B4-1868-42C8-B194-F3F53E2590D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30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F3F-155D-4AEF-8329-EAD75E813C62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B4-1868-42C8-B194-F3F53E2590D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69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F3F-155D-4AEF-8329-EAD75E813C62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B4-1868-42C8-B194-F3F53E2590D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72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F3F-155D-4AEF-8329-EAD75E813C62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B4-1868-42C8-B194-F3F53E2590D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40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F3F-155D-4AEF-8329-EAD75E813C62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B4-1868-42C8-B194-F3F53E2590D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12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F3F-155D-4AEF-8329-EAD75E813C62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B4-1868-42C8-B194-F3F53E2590D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56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F3F-155D-4AEF-8329-EAD75E813C62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B4-1868-42C8-B194-F3F53E2590D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808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F3F-155D-4AEF-8329-EAD75E813C62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B4-1868-42C8-B194-F3F53E2590D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6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6F3F-155D-4AEF-8329-EAD75E813C62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B4-1868-42C8-B194-F3F53E2590D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23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6F3F-155D-4AEF-8329-EAD75E813C62}" type="datetimeFigureOut">
              <a:rPr lang="fr-FR" smtClean="0"/>
              <a:t>11/09/2019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9AB4-1868-42C8-B194-F3F53E2590D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94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2 best times to raise capital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With all the POTENTIAL</a:t>
            </a:r>
          </a:p>
          <a:p>
            <a:endParaRPr lang="en-GB" sz="3200" dirty="0"/>
          </a:p>
          <a:p>
            <a:r>
              <a:rPr lang="en-GB" sz="3200" dirty="0"/>
              <a:t>OR</a:t>
            </a:r>
          </a:p>
          <a:p>
            <a:endParaRPr lang="en-GB" sz="3200" dirty="0"/>
          </a:p>
          <a:p>
            <a:r>
              <a:rPr lang="en-GB" sz="3200" dirty="0"/>
              <a:t>Plenty of PROOF</a:t>
            </a:r>
          </a:p>
          <a:p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Stéphane Foliard, Sandrine Le Pontois –   IUT de Roanne</a:t>
            </a:r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15208" r="49400" b="29583"/>
          <a:stretch/>
        </p:blipFill>
        <p:spPr bwMode="auto">
          <a:xfrm>
            <a:off x="9262162" y="5683357"/>
            <a:ext cx="1405839" cy="1146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1879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</a:t>
            </a:r>
            <a:r>
              <a:rPr lang="en-GB" sz="1800" dirty="0"/>
              <a:t>M.J. </a:t>
            </a:r>
            <a:r>
              <a:rPr lang="en-GB" sz="1800" dirty="0" err="1"/>
              <a:t>Skok</a:t>
            </a:r>
            <a:endParaRPr lang="en-GB" sz="1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524000" y="1556795"/>
          <a:ext cx="9144000" cy="37430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9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8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1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3476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Ideation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Confirmation</a:t>
                      </a:r>
                      <a:r>
                        <a:rPr lang="en-GB" sz="1400" baseline="0" dirty="0"/>
                        <a:t>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Creation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validation 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Repeatability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scalability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Profitability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Predictability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0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VISION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  <a:p>
                      <a:pPr algn="ctr"/>
                      <a:r>
                        <a:rPr lang="en-GB" sz="1600" b="1" dirty="0">
                          <a:solidFill>
                            <a:srgbClr val="00B050"/>
                          </a:solidFill>
                        </a:rPr>
                        <a:t>Persona</a:t>
                      </a:r>
                    </a:p>
                    <a:p>
                      <a:pPr algn="ctr"/>
                      <a:r>
                        <a:rPr lang="en-GB" sz="1600" b="1" dirty="0">
                          <a:solidFill>
                            <a:srgbClr val="00B050"/>
                          </a:solidFill>
                        </a:rPr>
                        <a:t>Narratives</a:t>
                      </a:r>
                      <a:r>
                        <a:rPr lang="en-GB" sz="1600" b="1" dirty="0"/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B050"/>
                          </a:solidFill>
                        </a:rPr>
                        <a:t>Paper prototypes</a:t>
                      </a:r>
                    </a:p>
                    <a:p>
                      <a:pPr algn="ctr"/>
                      <a:r>
                        <a:rPr lang="en-GB" sz="1600" b="1" dirty="0"/>
                        <a:t>Product </a:t>
                      </a:r>
                      <a:endParaRPr lang="en-GB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V2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V3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IPO </a:t>
                      </a:r>
                      <a:r>
                        <a:rPr lang="en-GB" sz="1600" b="1" dirty="0">
                          <a:solidFill>
                            <a:srgbClr val="00B050"/>
                          </a:solidFill>
                        </a:rPr>
                        <a:t>Additional products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07"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Seed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B050"/>
                          </a:solidFill>
                        </a:rPr>
                        <a:t>MVP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807"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Customers</a:t>
                      </a:r>
                      <a:r>
                        <a:rPr lang="en-GB" sz="1600" b="1" baseline="0" dirty="0"/>
                        <a:t> and </a:t>
                      </a:r>
                      <a:r>
                        <a:rPr lang="en-GB" sz="1600" b="1" baseline="0" dirty="0">
                          <a:solidFill>
                            <a:srgbClr val="00B050"/>
                          </a:solidFill>
                        </a:rPr>
                        <a:t>references </a:t>
                      </a:r>
                      <a:endParaRPr lang="en-GB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807"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Go to Market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B050"/>
                          </a:solidFill>
                        </a:rPr>
                        <a:t>Beach heads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B050"/>
                          </a:solidFill>
                        </a:rPr>
                        <a:t>Segments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807"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Business model  </a:t>
                      </a:r>
                      <a:r>
                        <a:rPr lang="en-GB" sz="1600" b="1" dirty="0">
                          <a:solidFill>
                            <a:srgbClr val="00B050"/>
                          </a:solidFill>
                        </a:rPr>
                        <a:t>Multipliers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807"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/>
                        <a:t>Financial Model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B050"/>
                          </a:solidFill>
                        </a:rPr>
                        <a:t>Leverage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9" name="Groupe 8"/>
          <p:cNvGrpSpPr/>
          <p:nvPr/>
        </p:nvGrpSpPr>
        <p:grpSpPr>
          <a:xfrm>
            <a:off x="4223792" y="1268760"/>
            <a:ext cx="6264696" cy="4320480"/>
            <a:chOff x="2699792" y="1268760"/>
            <a:chExt cx="6264696" cy="4320480"/>
          </a:xfrm>
        </p:grpSpPr>
        <p:sp>
          <p:nvSpPr>
            <p:cNvPr id="6" name="Rectangle 5"/>
            <p:cNvSpPr/>
            <p:nvPr/>
          </p:nvSpPr>
          <p:spPr>
            <a:xfrm>
              <a:off x="3419872" y="1268760"/>
              <a:ext cx="5544616" cy="792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283968" y="2060848"/>
              <a:ext cx="4680520" cy="3528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99792" y="2492896"/>
              <a:ext cx="1872208" cy="15841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2051402" y="3907088"/>
            <a:ext cx="3208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All the POTENTIAL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807968" y="5589241"/>
            <a:ext cx="3260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Plenty of PROOF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1703512" y="1268761"/>
            <a:ext cx="0" cy="464364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1703512" y="5912405"/>
            <a:ext cx="8784976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4555267" y="6021288"/>
            <a:ext cx="1850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Increasing VALUE </a:t>
            </a:r>
          </a:p>
        </p:txBody>
      </p:sp>
      <p:sp>
        <p:nvSpPr>
          <p:cNvPr id="17" name="ZoneTexte 16"/>
          <p:cNvSpPr txBox="1"/>
          <p:nvPr/>
        </p:nvSpPr>
        <p:spPr>
          <a:xfrm rot="16200000">
            <a:off x="1185525" y="3640377"/>
            <a:ext cx="173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Decreasing RISK 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Stéphane Foliard, Sandrine Le Pontois –   IUT de Roanne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29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1" grpId="1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Funding strategy questions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How much do you want? </a:t>
            </a:r>
          </a:p>
          <a:p>
            <a:pPr lvl="1"/>
            <a:r>
              <a:rPr lang="en-GB" sz="2800" dirty="0"/>
              <a:t>Enough to build real value </a:t>
            </a:r>
          </a:p>
          <a:p>
            <a:pPr lvl="1"/>
            <a:r>
              <a:rPr lang="en-GB" sz="2800" dirty="0"/>
              <a:t>Define the milestones</a:t>
            </a:r>
          </a:p>
          <a:p>
            <a:pPr lvl="2"/>
            <a:r>
              <a:rPr lang="en-GB" sz="2400" dirty="0"/>
              <a:t>Key hires </a:t>
            </a:r>
          </a:p>
          <a:p>
            <a:pPr lvl="2"/>
            <a:r>
              <a:rPr lang="en-GB" sz="2400" dirty="0"/>
              <a:t>Product beta, ship</a:t>
            </a:r>
          </a:p>
          <a:p>
            <a:pPr lvl="2"/>
            <a:r>
              <a:rPr lang="en-GB" sz="2400" dirty="0"/>
              <a:t>First customers</a:t>
            </a:r>
          </a:p>
          <a:p>
            <a:pPr lvl="2"/>
            <a:r>
              <a:rPr lang="en-GB" sz="2400" dirty="0"/>
              <a:t>Channel partners</a:t>
            </a:r>
          </a:p>
          <a:p>
            <a:pPr lvl="2"/>
            <a:r>
              <a:rPr lang="en-GB" sz="2400" dirty="0"/>
              <a:t>Etc…</a:t>
            </a:r>
          </a:p>
          <a:p>
            <a:pPr lvl="1"/>
            <a:r>
              <a:rPr lang="en-GB" sz="2600" dirty="0"/>
              <a:t>18 months of runway typically </a:t>
            </a:r>
          </a:p>
          <a:p>
            <a:pPr lvl="1"/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Stéphane Foliard, Sandrine Le Pontois –   IUT de Roanne</a:t>
            </a:r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15208" r="49400" b="29583"/>
          <a:stretch/>
        </p:blipFill>
        <p:spPr bwMode="auto">
          <a:xfrm>
            <a:off x="9262162" y="5683357"/>
            <a:ext cx="1405839" cy="1146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46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Factors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Predictability of your business</a:t>
            </a:r>
          </a:p>
          <a:p>
            <a:pPr lvl="1"/>
            <a:r>
              <a:rPr lang="en-GB" sz="3200" dirty="0"/>
              <a:t>Your expectation</a:t>
            </a:r>
          </a:p>
          <a:p>
            <a:pPr lvl="1"/>
            <a:r>
              <a:rPr lang="en-GB" sz="3200" dirty="0"/>
              <a:t>Market adoption</a:t>
            </a:r>
          </a:p>
          <a:p>
            <a:pPr lvl="1"/>
            <a:r>
              <a:rPr lang="en-GB" sz="3200" dirty="0"/>
              <a:t>Cash flows (business model)</a:t>
            </a:r>
          </a:p>
          <a:p>
            <a:pPr lvl="1"/>
            <a:r>
              <a:rPr lang="en-GB" sz="3200" dirty="0"/>
              <a:t>Potential outcome (risk / return)</a:t>
            </a:r>
          </a:p>
          <a:p>
            <a:r>
              <a:rPr lang="en-GB" sz="3600" dirty="0"/>
              <a:t>Competitors’ balance sheets</a:t>
            </a:r>
          </a:p>
          <a:p>
            <a:r>
              <a:rPr lang="en-GB" sz="3600" dirty="0"/>
              <a:t>KPIs?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Stéphane Foliard, Sandrine Le Pontois –   IUT de Roanne</a:t>
            </a:r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15208" r="49400" b="29583"/>
          <a:stretch/>
        </p:blipFill>
        <p:spPr bwMode="auto">
          <a:xfrm>
            <a:off x="9262162" y="5683357"/>
            <a:ext cx="1405839" cy="1146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576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Pitch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Based</a:t>
            </a:r>
            <a:r>
              <a:rPr lang="fr-FR" dirty="0"/>
              <a:t> on the </a:t>
            </a:r>
            <a:r>
              <a:rPr lang="fr-FR" dirty="0" err="1"/>
              <a:t>previous</a:t>
            </a:r>
            <a:r>
              <a:rPr lang="fr-FR" dirty="0"/>
              <a:t> entrepreneurship courses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had</a:t>
            </a:r>
            <a:r>
              <a:rPr lang="fr-FR" dirty="0"/>
              <a:t>:</a:t>
            </a:r>
          </a:p>
          <a:p>
            <a:r>
              <a:rPr lang="fr-FR" dirty="0"/>
              <a:t>Imagine a story to tell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funded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With</a:t>
            </a:r>
            <a:r>
              <a:rPr lang="fr-FR" dirty="0"/>
              <a:t> all the </a:t>
            </a:r>
            <a:r>
              <a:rPr lang="fr-FR" dirty="0" err="1"/>
              <a:t>protential</a:t>
            </a:r>
            <a:endParaRPr lang="fr-FR" dirty="0"/>
          </a:p>
          <a:p>
            <a:pPr lvl="1"/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plenty</a:t>
            </a:r>
            <a:r>
              <a:rPr lang="fr-FR" dirty="0"/>
              <a:t> of proof </a:t>
            </a:r>
          </a:p>
          <a:p>
            <a:pPr lvl="1"/>
            <a:endParaRPr lang="fr-FR" dirty="0"/>
          </a:p>
          <a:p>
            <a:r>
              <a:rPr lang="fr-FR" dirty="0" err="1"/>
              <a:t>Your</a:t>
            </a:r>
            <a:r>
              <a:rPr lang="fr-FR" dirty="0"/>
              <a:t> mission </a:t>
            </a:r>
          </a:p>
          <a:p>
            <a:endParaRPr lang="fr-FR" dirty="0"/>
          </a:p>
          <a:p>
            <a:pPr lvl="1"/>
            <a:r>
              <a:rPr lang="fr-FR" dirty="0"/>
              <a:t>3 minutes to </a:t>
            </a:r>
            <a:r>
              <a:rPr lang="fr-FR" dirty="0" err="1"/>
              <a:t>convince</a:t>
            </a:r>
            <a:r>
              <a:rPr lang="fr-FR" dirty="0"/>
              <a:t> and </a:t>
            </a:r>
            <a:r>
              <a:rPr lang="fr-FR" dirty="0" err="1"/>
              <a:t>sell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project</a:t>
            </a:r>
            <a:endParaRPr lang="fr-FR" dirty="0"/>
          </a:p>
          <a:p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Stéphane Foliard, Sandrine Le Pontois –   IUT de Roanne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75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structure of a pitch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  <a:p>
            <a:pPr lvl="1"/>
            <a:r>
              <a:rPr lang="fr-FR" dirty="0" err="1"/>
              <a:t>Personal</a:t>
            </a:r>
            <a:r>
              <a:rPr lang="fr-FR" dirty="0"/>
              <a:t> </a:t>
            </a:r>
            <a:r>
              <a:rPr lang="fr-FR" dirty="0" err="1"/>
              <a:t>presentation</a:t>
            </a:r>
            <a:r>
              <a:rPr lang="fr-FR" dirty="0"/>
              <a:t>  </a:t>
            </a:r>
          </a:p>
          <a:p>
            <a:pPr lvl="2"/>
            <a:r>
              <a:rPr lang="fr-FR" dirty="0" err="1"/>
              <a:t>Only</a:t>
            </a:r>
            <a:r>
              <a:rPr lang="fr-FR" dirty="0"/>
              <a:t> one first impression</a:t>
            </a:r>
          </a:p>
          <a:p>
            <a:pPr lvl="2"/>
            <a:r>
              <a:rPr lang="fr-FR" dirty="0" err="1"/>
              <a:t>Problem</a:t>
            </a:r>
            <a:r>
              <a:rPr lang="fr-FR" dirty="0"/>
              <a:t> </a:t>
            </a:r>
            <a:r>
              <a:rPr lang="fr-FR" dirty="0" err="1"/>
              <a:t>statement</a:t>
            </a:r>
            <a:endParaRPr lang="fr-FR" dirty="0"/>
          </a:p>
          <a:p>
            <a:pPr lvl="2"/>
            <a:r>
              <a:rPr lang="fr-FR" dirty="0" err="1"/>
              <a:t>Your</a:t>
            </a:r>
            <a:r>
              <a:rPr lang="fr-FR" dirty="0"/>
              <a:t> concept as a solution               WHY ?</a:t>
            </a:r>
          </a:p>
          <a:p>
            <a:pPr lvl="2"/>
            <a:endParaRPr lang="fr-FR" dirty="0"/>
          </a:p>
          <a:p>
            <a:r>
              <a:rPr lang="fr-FR" dirty="0" err="1"/>
              <a:t>Concretisation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Strategies</a:t>
            </a:r>
            <a:r>
              <a:rPr lang="fr-FR" dirty="0"/>
              <a:t> and </a:t>
            </a:r>
            <a:r>
              <a:rPr lang="fr-FR" dirty="0" err="1"/>
              <a:t>tactics</a:t>
            </a:r>
            <a:r>
              <a:rPr lang="fr-FR" dirty="0"/>
              <a:t>                      HOW and WHAT ?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Stéphane Foliard, Sandrine Le Pontois –   IUT de Roanne</a:t>
            </a:r>
            <a:endParaRPr lang="en-GB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3503712" y="5517232"/>
            <a:ext cx="21602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6907560" y="5517232"/>
            <a:ext cx="21602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987261" y="5332566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Gap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234062" y="5194067"/>
            <a:ext cx="1028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Problem</a:t>
            </a:r>
            <a:r>
              <a:rPr lang="fr-FR" dirty="0"/>
              <a:t> </a:t>
            </a:r>
          </a:p>
          <a:p>
            <a:r>
              <a:rPr lang="fr-FR" dirty="0"/>
              <a:t>to </a:t>
            </a:r>
            <a:r>
              <a:rPr lang="fr-FR" dirty="0" err="1"/>
              <a:t>solve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003431" y="5517231"/>
            <a:ext cx="14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done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124707" y="5538665"/>
            <a:ext cx="1597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</a:p>
          <a:p>
            <a:r>
              <a:rPr lang="fr-FR" dirty="0"/>
              <a:t>do </a:t>
            </a:r>
            <a:r>
              <a:rPr lang="fr-FR" dirty="0" err="1"/>
              <a:t>with</a:t>
            </a:r>
            <a:r>
              <a:rPr lang="fr-FR" dirty="0"/>
              <a:t> money</a:t>
            </a:r>
          </a:p>
        </p:txBody>
      </p:sp>
    </p:spTree>
    <p:extLst>
      <p:ext uri="{BB962C8B-B14F-4D97-AF65-F5344CB8AC3E}">
        <p14:creationId xmlns:p14="http://schemas.microsoft.com/office/powerpoint/2010/main" val="358384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really matters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Investor fit</a:t>
            </a:r>
          </a:p>
          <a:p>
            <a:r>
              <a:rPr lang="en-GB" sz="3600" dirty="0"/>
              <a:t>Amount of capital raised</a:t>
            </a:r>
          </a:p>
          <a:p>
            <a:r>
              <a:rPr lang="en-GB" sz="3600" dirty="0"/>
              <a:t>Human capital </a:t>
            </a:r>
          </a:p>
          <a:p>
            <a:r>
              <a:rPr lang="en-GB" sz="3600" dirty="0"/>
              <a:t>Timing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Stéphane Foliard, Sandrine Le Pontois –   IUT de Roanne</a:t>
            </a:r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15208" r="49400" b="29583"/>
          <a:stretch/>
        </p:blipFill>
        <p:spPr bwMode="auto">
          <a:xfrm>
            <a:off x="9262162" y="5683357"/>
            <a:ext cx="1405839" cy="1146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7615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7441779" y="1384231"/>
            <a:ext cx="3113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Environment </a:t>
            </a:r>
            <a:endParaRPr lang="en-GB" b="1" dirty="0"/>
          </a:p>
        </p:txBody>
      </p:sp>
      <p:cxnSp>
        <p:nvCxnSpPr>
          <p:cNvPr id="11" name="Connecteur droit 10"/>
          <p:cNvCxnSpPr>
            <a:stCxn id="8" idx="1"/>
            <a:endCxn id="4" idx="7"/>
          </p:cNvCxnSpPr>
          <p:nvPr/>
        </p:nvCxnSpPr>
        <p:spPr>
          <a:xfrm flipH="1">
            <a:off x="6466949" y="1676619"/>
            <a:ext cx="974831" cy="401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stCxn id="7" idx="0"/>
            <a:endCxn id="5" idx="0"/>
          </p:cNvCxnSpPr>
          <p:nvPr/>
        </p:nvCxnSpPr>
        <p:spPr>
          <a:xfrm flipV="1">
            <a:off x="3335678" y="4757211"/>
            <a:ext cx="459499" cy="674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>
            <a:stCxn id="9" idx="1"/>
            <a:endCxn id="6" idx="7"/>
          </p:cNvCxnSpPr>
          <p:nvPr/>
        </p:nvCxnSpPr>
        <p:spPr>
          <a:xfrm flipH="1" flipV="1">
            <a:off x="6909005" y="5338852"/>
            <a:ext cx="515126" cy="344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1"/>
          <p:cNvGrpSpPr/>
          <p:nvPr/>
        </p:nvGrpSpPr>
        <p:grpSpPr>
          <a:xfrm>
            <a:off x="2360051" y="1676618"/>
            <a:ext cx="7608175" cy="4699242"/>
            <a:chOff x="539552" y="620688"/>
            <a:chExt cx="9070446" cy="5677412"/>
          </a:xfrm>
        </p:grpSpPr>
        <p:sp>
          <p:nvSpPr>
            <p:cNvPr id="4" name="Ellipse 3"/>
            <p:cNvSpPr/>
            <p:nvPr/>
          </p:nvSpPr>
          <p:spPr>
            <a:xfrm>
              <a:off x="2915816" y="620688"/>
              <a:ext cx="2952328" cy="3312368"/>
            </a:xfrm>
            <a:prstGeom prst="ellipse">
              <a:avLst/>
            </a:prstGeom>
            <a:solidFill>
              <a:schemeClr val="bg1">
                <a:lumMod val="95000"/>
                <a:alpha val="69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Ellipse 4"/>
            <p:cNvSpPr/>
            <p:nvPr/>
          </p:nvSpPr>
          <p:spPr>
            <a:xfrm rot="14425329">
              <a:off x="2214701" y="1857893"/>
              <a:ext cx="2952328" cy="3312368"/>
            </a:xfrm>
            <a:prstGeom prst="ellipse">
              <a:avLst/>
            </a:prstGeom>
            <a:solidFill>
              <a:schemeClr val="bg1">
                <a:lumMod val="95000"/>
                <a:alpha val="69000"/>
              </a:schemeClr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Ellipse 5"/>
            <p:cNvSpPr/>
            <p:nvPr/>
          </p:nvSpPr>
          <p:spPr>
            <a:xfrm rot="6864491">
              <a:off x="3845848" y="1948118"/>
              <a:ext cx="2952328" cy="3312368"/>
            </a:xfrm>
            <a:prstGeom prst="ellipse">
              <a:avLst/>
            </a:prstGeom>
            <a:solidFill>
              <a:schemeClr val="bg1">
                <a:lumMod val="95000"/>
                <a:alpha val="69000"/>
              </a:schemeClr>
            </a:solidFill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539552" y="5157192"/>
              <a:ext cx="2409357" cy="706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/>
                <a:t>Enterprise </a:t>
              </a:r>
              <a:endParaRPr lang="en-GB" b="1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6576936" y="5168939"/>
              <a:ext cx="3033062" cy="706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/>
                <a:t>Entrepreneur </a:t>
              </a:r>
              <a:endParaRPr lang="en-GB" b="1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419872" y="5517232"/>
              <a:ext cx="2115506" cy="7808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600" dirty="0"/>
                <a:t>That’s it </a:t>
              </a:r>
            </a:p>
          </p:txBody>
        </p:sp>
      </p:grpSp>
      <p:sp>
        <p:nvSpPr>
          <p:cNvPr id="1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do you need to be cohesive 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Stéphane Foliard, Sandrine Le Pontois –   IUT de Roanne</a:t>
            </a:r>
            <a:endParaRPr lang="en-GB"/>
          </a:p>
        </p:txBody>
      </p:sp>
      <p:cxnSp>
        <p:nvCxnSpPr>
          <p:cNvPr id="17" name="Connecteur droit avec flèche 16"/>
          <p:cNvCxnSpPr>
            <a:stCxn id="18" idx="0"/>
          </p:cNvCxnSpPr>
          <p:nvPr/>
        </p:nvCxnSpPr>
        <p:spPr>
          <a:xfrm flipV="1">
            <a:off x="5581430" y="3717033"/>
            <a:ext cx="167275" cy="201249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919536" y="3047456"/>
            <a:ext cx="1131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Money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919536" y="4431481"/>
            <a:ext cx="11624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Team </a:t>
            </a:r>
          </a:p>
          <a:p>
            <a:r>
              <a:rPr lang="en-GB" sz="2400" dirty="0"/>
              <a:t>Human </a:t>
            </a:r>
          </a:p>
          <a:p>
            <a:r>
              <a:rPr lang="en-GB" sz="2400" dirty="0"/>
              <a:t>capital </a:t>
            </a:r>
            <a:endParaRPr lang="en-GB" dirty="0"/>
          </a:p>
        </p:txBody>
      </p:sp>
      <p:sp>
        <p:nvSpPr>
          <p:cNvPr id="21" name="ZoneTexte 20"/>
          <p:cNvSpPr txBox="1"/>
          <p:nvPr/>
        </p:nvSpPr>
        <p:spPr>
          <a:xfrm>
            <a:off x="1724849" y="3623979"/>
            <a:ext cx="15299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Value Prop</a:t>
            </a:r>
          </a:p>
          <a:p>
            <a:r>
              <a:rPr lang="en-GB" sz="2400" dirty="0"/>
              <a:t>BM  </a:t>
            </a:r>
            <a:endParaRPr lang="en-GB" dirty="0"/>
          </a:p>
        </p:txBody>
      </p:sp>
      <p:sp>
        <p:nvSpPr>
          <p:cNvPr id="22" name="ZoneTexte 21"/>
          <p:cNvSpPr txBox="1"/>
          <p:nvPr/>
        </p:nvSpPr>
        <p:spPr>
          <a:xfrm>
            <a:off x="8043271" y="2138513"/>
            <a:ext cx="21405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Bank</a:t>
            </a:r>
          </a:p>
          <a:p>
            <a:r>
              <a:rPr lang="en-GB" sz="2400" dirty="0"/>
              <a:t>Angel</a:t>
            </a:r>
          </a:p>
          <a:p>
            <a:r>
              <a:rPr lang="en-GB" sz="2400" dirty="0"/>
              <a:t>Venture capital </a:t>
            </a:r>
          </a:p>
          <a:p>
            <a:r>
              <a:rPr lang="en-GB" sz="2400" dirty="0"/>
              <a:t>family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816462" y="1649929"/>
            <a:ext cx="18642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Customers</a:t>
            </a:r>
          </a:p>
          <a:p>
            <a:r>
              <a:rPr lang="en-GB" sz="2400" dirty="0"/>
              <a:t>Competitors 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8121354" y="3822504"/>
            <a:ext cx="12347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Idea</a:t>
            </a:r>
          </a:p>
          <a:p>
            <a:r>
              <a:rPr lang="en-GB" sz="2400" dirty="0"/>
              <a:t>Forecast</a:t>
            </a:r>
          </a:p>
          <a:p>
            <a:r>
              <a:rPr lang="en-GB" sz="2400" dirty="0"/>
              <a:t>MVP </a:t>
            </a:r>
          </a:p>
          <a:p>
            <a:r>
              <a:rPr lang="en-GB" sz="2400" dirty="0"/>
              <a:t>GTM 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551866" y="6245341"/>
            <a:ext cx="80546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A problem well stated is a problem half solved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763002" y="3061774"/>
            <a:ext cx="1705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Networks </a:t>
            </a:r>
          </a:p>
        </p:txBody>
      </p:sp>
      <p:sp>
        <p:nvSpPr>
          <p:cNvPr id="16" name="Triangle isocèle 15"/>
          <p:cNvSpPr/>
          <p:nvPr/>
        </p:nvSpPr>
        <p:spPr>
          <a:xfrm rot="10800000">
            <a:off x="4464639" y="2923343"/>
            <a:ext cx="2307420" cy="2371533"/>
          </a:xfrm>
          <a:prstGeom prst="triangl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30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473</Words>
  <Application>Microsoft Macintosh PowerPoint</Application>
  <PresentationFormat>Breedbeeld</PresentationFormat>
  <Paragraphs>138</Paragraphs>
  <Slides>8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The 2 best times to raise capital</vt:lpstr>
      <vt:lpstr>Overview M.J. Skok</vt:lpstr>
      <vt:lpstr>Funding strategy questions</vt:lpstr>
      <vt:lpstr>Factors </vt:lpstr>
      <vt:lpstr>Pitch</vt:lpstr>
      <vt:lpstr>The structure of a pitch </vt:lpstr>
      <vt:lpstr>What really matters</vt:lpstr>
      <vt:lpstr>What do you need to be cohesive </vt:lpstr>
    </vt:vector>
  </TitlesOfParts>
  <Company>UJM-IUT Roanne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 best times to raise capital</dc:title>
  <dc:creator>Stéphane Foliard</dc:creator>
  <cp:lastModifiedBy>Ron Beirens</cp:lastModifiedBy>
  <cp:revision>2</cp:revision>
  <dcterms:created xsi:type="dcterms:W3CDTF">2019-03-12T08:48:32Z</dcterms:created>
  <dcterms:modified xsi:type="dcterms:W3CDTF">2019-09-11T10:56:18Z</dcterms:modified>
</cp:coreProperties>
</file>